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dad73803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9dad73803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f3bd0ca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f3bd0ca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f02964c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f02964c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2110eddf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62110eddf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9f3bd0ca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9f3bd0ca05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2110eddfe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62110eddfe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f29af2e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9f29af2ed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2110eddf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262110eddf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f3bd0ca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29f3bd0ca05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9e905b03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9e905b03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9f3bd0ca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9f3bd0ca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e0ebfc7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g29e0ebfc763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2110eddf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62110eddfe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faefe671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9faefe671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faefe671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29faefe671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110eddf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262110eddfe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2110eddfe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62110eddfe_0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f3bd0ca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f3bd0ca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faefe671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faefe671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ef78b569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ef78b569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f29af2ed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f29af2ed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faefe67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9faefe67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ef78b56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9ef78b569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2110eddf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2110eddf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9f3bd0ca0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9f3bd0ca0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9faefe671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9faefe671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2110eddfe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2110eddfe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2110eddf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2110eddf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2110eddf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2110eddf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21f0277e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21f0277e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f29af2ed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f29af2ed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f29af2ed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9f29af2ed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2110eddfe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2110eddf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62110edd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62110edd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9f29af2ed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9f29af2ed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f29af2ed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9f29af2ed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62110eddfe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62110eddfe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9fabb956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9fabb956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fabb956f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fabb956f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ef78b56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9ef78b569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2110eddf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262110eddf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2110eddfe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g262110eddfe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2110eddfe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2110eddfe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2110eddf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2110eddf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11.jpg"/><Relationship Id="rId5"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94075"/>
            <a:ext cx="8520600" cy="14463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latin typeface="Times New Roman"/>
                <a:ea typeface="Times New Roman"/>
                <a:cs typeface="Times New Roman"/>
                <a:sym typeface="Times New Roman"/>
              </a:rPr>
              <a:t>Impact of light cone effect on EoR 21-cm Image analysis using LCS</a:t>
            </a:r>
            <a:endParaRPr>
              <a:latin typeface="Times New Roman"/>
              <a:ea typeface="Times New Roman"/>
              <a:cs typeface="Times New Roman"/>
              <a:sym typeface="Times New Roman"/>
            </a:endParaRPr>
          </a:p>
        </p:txBody>
      </p:sp>
      <p:sp>
        <p:nvSpPr>
          <p:cNvPr id="55" name="Google Shape;55;p13"/>
          <p:cNvSpPr txBox="1"/>
          <p:nvPr>
            <p:ph idx="1" type="subTitle"/>
          </p:nvPr>
        </p:nvSpPr>
        <p:spPr>
          <a:xfrm>
            <a:off x="360825" y="2520625"/>
            <a:ext cx="8520600" cy="26985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5895"/>
              <a:buNone/>
            </a:pPr>
            <a:r>
              <a:rPr lang="en" sz="2000">
                <a:latin typeface="Times New Roman"/>
                <a:ea typeface="Times New Roman"/>
                <a:cs typeface="Times New Roman"/>
                <a:sym typeface="Times New Roman"/>
              </a:rPr>
              <a:t>Hemanth Potluri</a:t>
            </a:r>
            <a:endParaRPr sz="2000">
              <a:latin typeface="Times New Roman"/>
              <a:ea typeface="Times New Roman"/>
              <a:cs typeface="Times New Roman"/>
              <a:sym typeface="Times New Roman"/>
            </a:endParaRPr>
          </a:p>
          <a:p>
            <a:pPr indent="0" lvl="0" marL="0" rtl="0" algn="ctr">
              <a:lnSpc>
                <a:spcPct val="100000"/>
              </a:lnSpc>
              <a:spcBef>
                <a:spcPts val="800"/>
              </a:spcBef>
              <a:spcAft>
                <a:spcPts val="0"/>
              </a:spcAft>
              <a:buSzPts val="5895"/>
              <a:buNone/>
            </a:pPr>
            <a:r>
              <a:rPr lang="en" sz="2000">
                <a:latin typeface="Times New Roman"/>
                <a:ea typeface="Times New Roman"/>
                <a:cs typeface="Times New Roman"/>
                <a:sym typeface="Times New Roman"/>
              </a:rPr>
              <a:t>Roll no : 2203121011</a:t>
            </a:r>
            <a:endParaRPr sz="2000">
              <a:latin typeface="Times New Roman"/>
              <a:ea typeface="Times New Roman"/>
              <a:cs typeface="Times New Roman"/>
              <a:sym typeface="Times New Roman"/>
            </a:endParaRPr>
          </a:p>
          <a:p>
            <a:pPr indent="0" lvl="0" marL="0" rtl="0" algn="ctr">
              <a:lnSpc>
                <a:spcPct val="100000"/>
              </a:lnSpc>
              <a:spcBef>
                <a:spcPts val="800"/>
              </a:spcBef>
              <a:spcAft>
                <a:spcPts val="0"/>
              </a:spcAft>
              <a:buSzPts val="5895"/>
              <a:buNone/>
            </a:pPr>
            <a:r>
              <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SzPts val="5895"/>
              <a:buNone/>
            </a:pPr>
            <a:r>
              <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SzPts val="5895"/>
              <a:buNone/>
            </a:pPr>
            <a:r>
              <a:rPr lang="en" sz="2000">
                <a:latin typeface="Times New Roman"/>
                <a:ea typeface="Times New Roman"/>
                <a:cs typeface="Times New Roman"/>
                <a:sym typeface="Times New Roman"/>
              </a:rPr>
              <a:t>Thesis Supervisor:  Dr. Suman Majumdar.</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SzPts val="5895"/>
              <a:buNone/>
            </a:pPr>
            <a:r>
              <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SzPts val="5895"/>
              <a:buNone/>
            </a:pPr>
            <a:r>
              <a:rPr lang="en" sz="2000">
                <a:latin typeface="Times New Roman"/>
                <a:ea typeface="Times New Roman"/>
                <a:cs typeface="Times New Roman"/>
                <a:sym typeface="Times New Roman"/>
              </a:rPr>
              <a:t>  </a:t>
            </a:r>
            <a:r>
              <a:rPr lang="en" sz="2000">
                <a:latin typeface="Times New Roman"/>
                <a:ea typeface="Times New Roman"/>
                <a:cs typeface="Times New Roman"/>
                <a:sym typeface="Times New Roman"/>
              </a:rPr>
              <a:t>  </a:t>
            </a:r>
            <a:r>
              <a:rPr lang="en" sz="2000">
                <a:latin typeface="Times New Roman"/>
                <a:ea typeface="Times New Roman"/>
                <a:cs typeface="Times New Roman"/>
                <a:sym typeface="Times New Roman"/>
              </a:rPr>
              <a:t>PSPC members:  Prof. Abhirup Datta</a:t>
            </a:r>
            <a:endParaRPr sz="2000">
              <a:latin typeface="Times New Roman"/>
              <a:ea typeface="Times New Roman"/>
              <a:cs typeface="Times New Roman"/>
              <a:sym typeface="Times New Roman"/>
            </a:endParaRPr>
          </a:p>
          <a:p>
            <a:pPr indent="457200" lvl="0" marL="0" rtl="0" algn="l">
              <a:lnSpc>
                <a:spcPct val="100000"/>
              </a:lnSpc>
              <a:spcBef>
                <a:spcPts val="0"/>
              </a:spcBef>
              <a:spcAft>
                <a:spcPts val="0"/>
              </a:spcAft>
              <a:buSzPts val="5895"/>
              <a:buNone/>
            </a:pPr>
            <a:r>
              <a:rPr lang="en" sz="2000">
                <a:latin typeface="Times New Roman"/>
                <a:ea typeface="Times New Roman"/>
                <a:cs typeface="Times New Roman"/>
                <a:sym typeface="Times New Roman"/>
              </a:rPr>
              <a:t>                         Dr. Manoneeta Chakraborty.</a:t>
            </a:r>
            <a:endParaRPr sz="2000">
              <a:latin typeface="Times New Roman"/>
              <a:ea typeface="Times New Roman"/>
              <a:cs typeface="Times New Roman"/>
              <a:sym typeface="Times New Roman"/>
            </a:endParaRPr>
          </a:p>
          <a:p>
            <a:pPr indent="0" lvl="0" marL="0" rtl="0" algn="ctr">
              <a:lnSpc>
                <a:spcPct val="100000"/>
              </a:lnSpc>
              <a:spcBef>
                <a:spcPts val="0"/>
              </a:spcBef>
              <a:spcAft>
                <a:spcPts val="0"/>
              </a:spcAft>
              <a:buSzPts val="5895"/>
              <a:buNone/>
            </a:pPr>
            <a:r>
              <a:t/>
            </a:r>
            <a:endParaRPr sz="20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18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Analyzing 21-cm Signal.</a:t>
            </a:r>
            <a:endParaRPr>
              <a:latin typeface="Times New Roman"/>
              <a:ea typeface="Times New Roman"/>
              <a:cs typeface="Times New Roman"/>
              <a:sym typeface="Times New Roman"/>
            </a:endParaRPr>
          </a:p>
        </p:txBody>
      </p:sp>
      <p:sp>
        <p:nvSpPr>
          <p:cNvPr id="134" name="Google Shape;134;p22"/>
          <p:cNvSpPr txBox="1"/>
          <p:nvPr>
            <p:ph idx="1" type="body"/>
          </p:nvPr>
        </p:nvSpPr>
        <p:spPr>
          <a:xfrm>
            <a:off x="247450" y="924400"/>
            <a:ext cx="8584800" cy="364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4049350" y="924400"/>
            <a:ext cx="4634276" cy="3394900"/>
          </a:xfrm>
          <a:prstGeom prst="rect">
            <a:avLst/>
          </a:prstGeom>
          <a:noFill/>
          <a:ln>
            <a:noFill/>
          </a:ln>
        </p:spPr>
      </p:pic>
      <p:sp>
        <p:nvSpPr>
          <p:cNvPr id="136" name="Google Shape;136;p22"/>
          <p:cNvSpPr txBox="1"/>
          <p:nvPr/>
        </p:nvSpPr>
        <p:spPr>
          <a:xfrm>
            <a:off x="6982450" y="4329550"/>
            <a:ext cx="18498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Mondal et.al,2015</a:t>
            </a: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a:t>
            </a:r>
            <a:r>
              <a:rPr lang="en" sz="1300">
                <a:solidFill>
                  <a:schemeClr val="dk1"/>
                </a:solidFill>
                <a:latin typeface="Times New Roman"/>
                <a:ea typeface="Times New Roman"/>
                <a:cs typeface="Times New Roman"/>
                <a:sym typeface="Times New Roman"/>
              </a:rPr>
              <a:t>arXiv:1508.00896</a:t>
            </a: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137" name="Google Shape;137;p22"/>
          <p:cNvSpPr txBox="1"/>
          <p:nvPr/>
        </p:nvSpPr>
        <p:spPr>
          <a:xfrm>
            <a:off x="451975" y="1108500"/>
            <a:ext cx="3435900" cy="30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800"/>
              <a:buNone/>
            </a:pPr>
            <a:r>
              <a:rPr lang="en" sz="1800">
                <a:solidFill>
                  <a:schemeClr val="dk2"/>
                </a:solidFill>
                <a:latin typeface="Times New Roman"/>
                <a:ea typeface="Times New Roman"/>
                <a:cs typeface="Times New Roman"/>
                <a:sym typeface="Times New Roman"/>
              </a:rPr>
              <a:t>Power spectrum is used to study the distribution of amplitude fluctuations in the signal at various length scales.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800"/>
              <a:buNone/>
            </a:pPr>
            <a:r>
              <a:t/>
            </a:r>
            <a:endParaRPr sz="1800">
              <a:solidFill>
                <a:schemeClr val="dk2"/>
              </a:solidFill>
            </a:endParaRPr>
          </a:p>
          <a:p>
            <a:pPr indent="0" lvl="0" marL="0" rtl="0" algn="l">
              <a:spcBef>
                <a:spcPts val="0"/>
              </a:spcBef>
              <a:spcAft>
                <a:spcPts val="0"/>
              </a:spcAft>
              <a:buClr>
                <a:schemeClr val="dk2"/>
              </a:buClr>
              <a:buSzPts val="1800"/>
              <a:buNone/>
            </a:pPr>
            <a:r>
              <a:t/>
            </a:r>
            <a:endParaRPr sz="1800">
              <a:solidFill>
                <a:schemeClr val="dk2"/>
              </a:solidFill>
            </a:endParaRPr>
          </a:p>
          <a:p>
            <a:pPr indent="0" lvl="0" marL="0" rtl="0" algn="l">
              <a:spcBef>
                <a:spcPts val="0"/>
              </a:spcBef>
              <a:spcAft>
                <a:spcPts val="0"/>
              </a:spcAft>
              <a:buClr>
                <a:schemeClr val="dk2"/>
              </a:buClr>
              <a:buSzPts val="1800"/>
              <a:buNone/>
            </a:pPr>
            <a:r>
              <a:rPr lang="en" sz="1800">
                <a:solidFill>
                  <a:schemeClr val="dk2"/>
                </a:solidFill>
                <a:latin typeface="Times New Roman"/>
                <a:ea typeface="Times New Roman"/>
                <a:cs typeface="Times New Roman"/>
                <a:sym typeface="Times New Roman"/>
              </a:rPr>
              <a:t>Phase information of the signal is  not retained in power spectrum analysis.</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18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Analyzing 21-cm Signal.</a:t>
            </a:r>
            <a:endParaRPr>
              <a:latin typeface="Times New Roman"/>
              <a:ea typeface="Times New Roman"/>
              <a:cs typeface="Times New Roman"/>
              <a:sym typeface="Times New Roman"/>
            </a:endParaRPr>
          </a:p>
        </p:txBody>
      </p:sp>
      <p:sp>
        <p:nvSpPr>
          <p:cNvPr id="143" name="Google Shape;143;p23"/>
          <p:cNvSpPr txBox="1"/>
          <p:nvPr>
            <p:ph idx="1" type="body"/>
          </p:nvPr>
        </p:nvSpPr>
        <p:spPr>
          <a:xfrm>
            <a:off x="247450" y="924400"/>
            <a:ext cx="8584800" cy="364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4" name="Google Shape;144;p23"/>
          <p:cNvSpPr txBox="1"/>
          <p:nvPr/>
        </p:nvSpPr>
        <p:spPr>
          <a:xfrm>
            <a:off x="4849525" y="3987100"/>
            <a:ext cx="1431600" cy="4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Phase field</a:t>
            </a:r>
            <a:endParaRPr sz="1800">
              <a:solidFill>
                <a:schemeClr val="dk2"/>
              </a:solidFill>
              <a:latin typeface="Times New Roman"/>
              <a:ea typeface="Times New Roman"/>
              <a:cs typeface="Times New Roman"/>
              <a:sym typeface="Times New Roman"/>
            </a:endParaRPr>
          </a:p>
        </p:txBody>
      </p:sp>
      <p:pic>
        <p:nvPicPr>
          <p:cNvPr id="145" name="Google Shape;145;p23"/>
          <p:cNvPicPr preferRelativeResize="0"/>
          <p:nvPr/>
        </p:nvPicPr>
        <p:blipFill>
          <a:blip r:embed="rId3">
            <a:alphaModFix/>
          </a:blip>
          <a:stretch>
            <a:fillRect/>
          </a:stretch>
        </p:blipFill>
        <p:spPr>
          <a:xfrm>
            <a:off x="444650" y="1067550"/>
            <a:ext cx="3156849" cy="2874062"/>
          </a:xfrm>
          <a:prstGeom prst="rect">
            <a:avLst/>
          </a:prstGeom>
          <a:noFill/>
          <a:ln>
            <a:noFill/>
          </a:ln>
        </p:spPr>
      </p:pic>
      <p:pic>
        <p:nvPicPr>
          <p:cNvPr id="146" name="Google Shape;146;p23"/>
          <p:cNvPicPr preferRelativeResize="0"/>
          <p:nvPr/>
        </p:nvPicPr>
        <p:blipFill>
          <a:blip r:embed="rId4">
            <a:alphaModFix/>
          </a:blip>
          <a:stretch>
            <a:fillRect/>
          </a:stretch>
        </p:blipFill>
        <p:spPr>
          <a:xfrm>
            <a:off x="3986900" y="1067550"/>
            <a:ext cx="3156849" cy="2874050"/>
          </a:xfrm>
          <a:prstGeom prst="rect">
            <a:avLst/>
          </a:prstGeom>
          <a:noFill/>
          <a:ln>
            <a:noFill/>
          </a:ln>
        </p:spPr>
      </p:pic>
      <p:sp>
        <p:nvSpPr>
          <p:cNvPr id="147" name="Google Shape;147;p23"/>
          <p:cNvSpPr txBox="1"/>
          <p:nvPr/>
        </p:nvSpPr>
        <p:spPr>
          <a:xfrm>
            <a:off x="5390950" y="4396000"/>
            <a:ext cx="283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Credits: Gorce and Pritchard, 2019.</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(arXiv: 1903.11402)</a:t>
            </a:r>
            <a:endParaRPr sz="1300">
              <a:solidFill>
                <a:schemeClr val="dk2"/>
              </a:solidFill>
              <a:latin typeface="Times New Roman"/>
              <a:ea typeface="Times New Roman"/>
              <a:cs typeface="Times New Roman"/>
              <a:sym typeface="Times New Roman"/>
            </a:endParaRPr>
          </a:p>
        </p:txBody>
      </p:sp>
      <p:sp>
        <p:nvSpPr>
          <p:cNvPr id="148" name="Google Shape;148;p23"/>
          <p:cNvSpPr txBox="1"/>
          <p:nvPr/>
        </p:nvSpPr>
        <p:spPr>
          <a:xfrm>
            <a:off x="1085975" y="842600"/>
            <a:ext cx="245400" cy="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49" name="Google Shape;149;p23"/>
          <p:cNvSpPr txBox="1"/>
          <p:nvPr/>
        </p:nvSpPr>
        <p:spPr>
          <a:xfrm>
            <a:off x="1353325" y="4033000"/>
            <a:ext cx="13395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Real field</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2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Percolation analysis</a:t>
            </a:r>
            <a:endParaRPr>
              <a:latin typeface="Times New Roman"/>
              <a:ea typeface="Times New Roman"/>
              <a:cs typeface="Times New Roman"/>
              <a:sym typeface="Times New Roman"/>
            </a:endParaRPr>
          </a:p>
        </p:txBody>
      </p:sp>
      <p:sp>
        <p:nvSpPr>
          <p:cNvPr id="155" name="Google Shape;155;p24"/>
          <p:cNvSpPr txBox="1"/>
          <p:nvPr>
            <p:ph idx="1" type="body"/>
          </p:nvPr>
        </p:nvSpPr>
        <p:spPr>
          <a:xfrm>
            <a:off x="311700" y="863550"/>
            <a:ext cx="8520600" cy="3873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500"/>
              </a:spcBef>
              <a:spcAft>
                <a:spcPts val="0"/>
              </a:spcAft>
              <a:buSzPts val="1800"/>
              <a:buFont typeface="Times New Roman"/>
              <a:buChar char="●"/>
            </a:pPr>
            <a:r>
              <a:rPr lang="en">
                <a:latin typeface="Times New Roman"/>
                <a:ea typeface="Times New Roman"/>
                <a:cs typeface="Times New Roman"/>
                <a:sym typeface="Times New Roman"/>
              </a:rPr>
              <a:t>As the reionization progresses, new ionized regions start forming and existing ionized regions increase in their size and overlap with each other.</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The formation of the infinitely large singly-connected ionized region is called “Percolation transition”.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None/>
            </a:pPr>
            <a:r>
              <a:t/>
            </a:r>
            <a:endParaRPr>
              <a:latin typeface="Times New Roman"/>
              <a:ea typeface="Times New Roman"/>
              <a:cs typeface="Times New Roman"/>
              <a:sym typeface="Times New Roman"/>
            </a:endParaRPr>
          </a:p>
        </p:txBody>
      </p:sp>
      <p:sp>
        <p:nvSpPr>
          <p:cNvPr id="156" name="Google Shape;156;p24"/>
          <p:cNvSpPr txBox="1"/>
          <p:nvPr/>
        </p:nvSpPr>
        <p:spPr>
          <a:xfrm>
            <a:off x="6137400" y="4570800"/>
            <a:ext cx="282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249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Percolation analysis</a:t>
            </a:r>
            <a:endParaRPr>
              <a:latin typeface="Times New Roman"/>
              <a:ea typeface="Times New Roman"/>
              <a:cs typeface="Times New Roman"/>
              <a:sym typeface="Times New Roman"/>
            </a:endParaRPr>
          </a:p>
        </p:txBody>
      </p:sp>
      <p:sp>
        <p:nvSpPr>
          <p:cNvPr id="162" name="Google Shape;162;p25"/>
          <p:cNvSpPr txBox="1"/>
          <p:nvPr>
            <p:ph idx="1" type="body"/>
          </p:nvPr>
        </p:nvSpPr>
        <p:spPr>
          <a:xfrm>
            <a:off x="311700" y="863550"/>
            <a:ext cx="8520600" cy="3873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500"/>
              </a:spcBef>
              <a:spcAft>
                <a:spcPts val="0"/>
              </a:spcAft>
              <a:buSzPts val="1800"/>
              <a:buFont typeface="Times New Roman"/>
              <a:buChar char="●"/>
            </a:pPr>
            <a:r>
              <a:rPr lang="en">
                <a:latin typeface="Times New Roman"/>
                <a:ea typeface="Times New Roman"/>
                <a:cs typeface="Times New Roman"/>
                <a:sym typeface="Times New Roman"/>
              </a:rPr>
              <a:t>As the reionization progresses, new ionized regions start forming and existing ionized regions increase in their size and overlap with each other.</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The formation of the infinitely large singly-connected ionized region is called “Percolation transition”. </a:t>
            </a:r>
            <a:endParaRPr>
              <a:latin typeface="Times New Roman"/>
              <a:ea typeface="Times New Roman"/>
              <a:cs typeface="Times New Roman"/>
              <a:sym typeface="Times New Roman"/>
            </a:endParaRPr>
          </a:p>
          <a:p>
            <a:pPr indent="0" lvl="0" marL="0" rtl="0" algn="l">
              <a:lnSpc>
                <a:spcPct val="115000"/>
              </a:lnSpc>
              <a:spcBef>
                <a:spcPts val="1500"/>
              </a:spcBef>
              <a:spcAft>
                <a:spcPts val="1500"/>
              </a:spcAft>
              <a:buNone/>
            </a:pPr>
            <a:r>
              <a:t/>
            </a:r>
            <a:endParaRPr>
              <a:latin typeface="Times New Roman"/>
              <a:ea typeface="Times New Roman"/>
              <a:cs typeface="Times New Roman"/>
              <a:sym typeface="Times New Roman"/>
            </a:endParaRPr>
          </a:p>
        </p:txBody>
      </p:sp>
      <p:pic>
        <p:nvPicPr>
          <p:cNvPr id="163" name="Google Shape;163;p25"/>
          <p:cNvPicPr preferRelativeResize="0"/>
          <p:nvPr/>
        </p:nvPicPr>
        <p:blipFill>
          <a:blip r:embed="rId3">
            <a:alphaModFix/>
          </a:blip>
          <a:stretch>
            <a:fillRect/>
          </a:stretch>
        </p:blipFill>
        <p:spPr>
          <a:xfrm>
            <a:off x="3071525" y="2298175"/>
            <a:ext cx="3074389" cy="2055350"/>
          </a:xfrm>
          <a:prstGeom prst="rect">
            <a:avLst/>
          </a:prstGeom>
          <a:noFill/>
          <a:ln>
            <a:noFill/>
          </a:ln>
        </p:spPr>
      </p:pic>
      <p:pic>
        <p:nvPicPr>
          <p:cNvPr id="164" name="Google Shape;164;p25"/>
          <p:cNvPicPr preferRelativeResize="0"/>
          <p:nvPr/>
        </p:nvPicPr>
        <p:blipFill>
          <a:blip r:embed="rId4">
            <a:alphaModFix/>
          </a:blip>
          <a:stretch>
            <a:fillRect/>
          </a:stretch>
        </p:blipFill>
        <p:spPr>
          <a:xfrm>
            <a:off x="45525" y="2298175"/>
            <a:ext cx="3074389" cy="2055350"/>
          </a:xfrm>
          <a:prstGeom prst="rect">
            <a:avLst/>
          </a:prstGeom>
          <a:noFill/>
          <a:ln>
            <a:noFill/>
          </a:ln>
        </p:spPr>
      </p:pic>
      <p:pic>
        <p:nvPicPr>
          <p:cNvPr id="165" name="Google Shape;165;p25"/>
          <p:cNvPicPr preferRelativeResize="0"/>
          <p:nvPr/>
        </p:nvPicPr>
        <p:blipFill>
          <a:blip r:embed="rId5">
            <a:alphaModFix/>
          </a:blip>
          <a:stretch>
            <a:fillRect/>
          </a:stretch>
        </p:blipFill>
        <p:spPr>
          <a:xfrm>
            <a:off x="6289800" y="2298175"/>
            <a:ext cx="2955450" cy="2055350"/>
          </a:xfrm>
          <a:prstGeom prst="rect">
            <a:avLst/>
          </a:prstGeom>
          <a:noFill/>
          <a:ln>
            <a:noFill/>
          </a:ln>
        </p:spPr>
      </p:pic>
      <p:sp>
        <p:nvSpPr>
          <p:cNvPr id="166" name="Google Shape;166;p25"/>
          <p:cNvSpPr txBox="1"/>
          <p:nvPr/>
        </p:nvSpPr>
        <p:spPr>
          <a:xfrm>
            <a:off x="6137400" y="4570800"/>
            <a:ext cx="282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Credits: Pathak et.al, 2022.</a:t>
            </a:r>
            <a:endParaRPr sz="1300">
              <a:solidFill>
                <a:schemeClr val="dk2"/>
              </a:solidFill>
            </a:endParaRPr>
          </a:p>
          <a:p>
            <a:pPr indent="0" lvl="0" marL="0" rtl="0" algn="l">
              <a:spcBef>
                <a:spcPts val="0"/>
              </a:spcBef>
              <a:spcAft>
                <a:spcPts val="0"/>
              </a:spcAft>
              <a:buNone/>
            </a:pPr>
            <a:r>
              <a:rPr lang="en" sz="1300">
                <a:solidFill>
                  <a:schemeClr val="dk2"/>
                </a:solidFill>
              </a:rPr>
              <a:t>arXiv: 2202.03701</a:t>
            </a:r>
            <a:endParaRPr sz="13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idx="1" type="body"/>
          </p:nvPr>
        </p:nvSpPr>
        <p:spPr>
          <a:xfrm>
            <a:off x="251825" y="359900"/>
            <a:ext cx="8520600" cy="478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There are two statistics that play key role in percolation analysis.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Largest Cluster Statistics (LCS):</a:t>
            </a:r>
            <a:endParaRPr b="1"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The “Largest Cluster Statistics” is defined for the neutral or the ionized region as the ratio of </a:t>
            </a:r>
            <a:r>
              <a:rPr b="1" lang="en" sz="1600">
                <a:solidFill>
                  <a:schemeClr val="dk1"/>
                </a:solidFill>
                <a:latin typeface="Times New Roman"/>
                <a:ea typeface="Times New Roman"/>
                <a:cs typeface="Times New Roman"/>
                <a:sym typeface="Times New Roman"/>
              </a:rPr>
              <a:t>Volume of the largest neutral (ionized) region</a:t>
            </a:r>
            <a:r>
              <a:rPr b="1"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to the </a:t>
            </a:r>
            <a:r>
              <a:rPr b="1" lang="en" sz="1600">
                <a:solidFill>
                  <a:schemeClr val="dk1"/>
                </a:solidFill>
                <a:latin typeface="Times New Roman"/>
                <a:ea typeface="Times New Roman"/>
                <a:cs typeface="Times New Roman"/>
                <a:sym typeface="Times New Roman"/>
              </a:rPr>
              <a:t>Total volume of neutral (ionized) regions.</a:t>
            </a:r>
            <a:endParaRPr b="1"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b="1">
              <a:solidFill>
                <a:schemeClr val="dk1"/>
              </a:solidFill>
              <a:latin typeface="Times New Roman"/>
              <a:ea typeface="Times New Roman"/>
              <a:cs typeface="Times New Roman"/>
              <a:sym typeface="Times New Roman"/>
            </a:endParaRPr>
          </a:p>
        </p:txBody>
      </p:sp>
      <p:pic>
        <p:nvPicPr>
          <p:cNvPr id="172" name="Google Shape;172;p26"/>
          <p:cNvPicPr preferRelativeResize="0"/>
          <p:nvPr/>
        </p:nvPicPr>
        <p:blipFill rotWithShape="1">
          <a:blip r:embed="rId3">
            <a:alphaModFix/>
          </a:blip>
          <a:srcRect b="0" l="0" r="0" t="0"/>
          <a:stretch/>
        </p:blipFill>
        <p:spPr>
          <a:xfrm>
            <a:off x="2062288" y="2069850"/>
            <a:ext cx="5019425" cy="665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idx="1" type="body"/>
          </p:nvPr>
        </p:nvSpPr>
        <p:spPr>
          <a:xfrm>
            <a:off x="251825" y="359900"/>
            <a:ext cx="8520600" cy="4783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There are two statistics that play key role in percolation analysis.</a:t>
            </a:r>
            <a:endParaRPr sz="1600">
              <a:solidFill>
                <a:schemeClr val="dk1"/>
              </a:solidFill>
              <a:latin typeface="Times New Roman"/>
              <a:ea typeface="Times New Roman"/>
              <a:cs typeface="Times New Roman"/>
              <a:sym typeface="Times New Roman"/>
            </a:endParaRPr>
          </a:p>
          <a:p>
            <a:pPr indent="-330200" lvl="0" marL="457200" rtl="0" algn="l">
              <a:lnSpc>
                <a:spcPct val="115000"/>
              </a:lnSpc>
              <a:spcBef>
                <a:spcPts val="120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Largest Cluster Statistics (LCS):</a:t>
            </a:r>
            <a:endParaRPr b="1"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The “Largest Cluster Statistics” is defined for the neutral or the ionized region as the ratio of </a:t>
            </a:r>
            <a:r>
              <a:rPr b="1" lang="en" sz="1600">
                <a:solidFill>
                  <a:schemeClr val="dk1"/>
                </a:solidFill>
                <a:latin typeface="Times New Roman"/>
                <a:ea typeface="Times New Roman"/>
                <a:cs typeface="Times New Roman"/>
                <a:sym typeface="Times New Roman"/>
              </a:rPr>
              <a:t>Volume of the largest neutral (ionized) region </a:t>
            </a:r>
            <a:r>
              <a:rPr lang="en" sz="1600">
                <a:solidFill>
                  <a:schemeClr val="dk1"/>
                </a:solidFill>
                <a:latin typeface="Times New Roman"/>
                <a:ea typeface="Times New Roman"/>
                <a:cs typeface="Times New Roman"/>
                <a:sym typeface="Times New Roman"/>
              </a:rPr>
              <a:t>to the </a:t>
            </a:r>
            <a:r>
              <a:rPr b="1" lang="en" sz="1600">
                <a:solidFill>
                  <a:schemeClr val="dk1"/>
                </a:solidFill>
                <a:latin typeface="Times New Roman"/>
                <a:ea typeface="Times New Roman"/>
                <a:cs typeface="Times New Roman"/>
                <a:sym typeface="Times New Roman"/>
              </a:rPr>
              <a:t>Total volume of neutral (ionized) regions.</a:t>
            </a:r>
            <a:endParaRPr b="1"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u="sng">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t/>
            </a:r>
            <a:endParaRPr>
              <a:solidFill>
                <a:schemeClr val="dk1"/>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Filling Factor (FF):</a:t>
            </a:r>
            <a:endParaRPr b="1" sz="16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800"/>
              <a:buNone/>
            </a:pPr>
            <a:r>
              <a:rPr lang="en" sz="1600">
                <a:solidFill>
                  <a:schemeClr val="dk1"/>
                </a:solidFill>
                <a:latin typeface="Times New Roman"/>
                <a:ea typeface="Times New Roman"/>
                <a:cs typeface="Times New Roman"/>
                <a:sym typeface="Times New Roman"/>
              </a:rPr>
              <a:t>The “Filling Factor” for the neutral or the ionized region is defined as the ratio of </a:t>
            </a:r>
            <a:r>
              <a:rPr b="1" lang="en" sz="1600">
                <a:solidFill>
                  <a:schemeClr val="dk1"/>
                </a:solidFill>
                <a:latin typeface="Times New Roman"/>
                <a:ea typeface="Times New Roman"/>
                <a:cs typeface="Times New Roman"/>
                <a:sym typeface="Times New Roman"/>
              </a:rPr>
              <a:t>Total volume of neutral or ionized regions </a:t>
            </a:r>
            <a:r>
              <a:rPr lang="en" sz="1600">
                <a:solidFill>
                  <a:schemeClr val="dk1"/>
                </a:solidFill>
                <a:latin typeface="Times New Roman"/>
                <a:ea typeface="Times New Roman"/>
                <a:cs typeface="Times New Roman"/>
                <a:sym typeface="Times New Roman"/>
              </a:rPr>
              <a:t>to the </a:t>
            </a:r>
            <a:r>
              <a:rPr b="1" lang="en" sz="1600">
                <a:solidFill>
                  <a:schemeClr val="dk1"/>
                </a:solidFill>
                <a:latin typeface="Times New Roman"/>
                <a:ea typeface="Times New Roman"/>
                <a:cs typeface="Times New Roman"/>
                <a:sym typeface="Times New Roman"/>
              </a:rPr>
              <a:t>Volume of the simulation box.</a:t>
            </a:r>
            <a:r>
              <a:rPr b="1" lang="en">
                <a:solidFill>
                  <a:schemeClr val="dk1"/>
                </a:solidFill>
                <a:latin typeface="Times New Roman"/>
                <a:ea typeface="Times New Roman"/>
                <a:cs typeface="Times New Roman"/>
                <a:sym typeface="Times New Roman"/>
              </a:rPr>
              <a:t> </a:t>
            </a:r>
            <a:endParaRPr b="1">
              <a:solidFill>
                <a:schemeClr val="dk1"/>
              </a:solidFill>
              <a:latin typeface="Times New Roman"/>
              <a:ea typeface="Times New Roman"/>
              <a:cs typeface="Times New Roman"/>
              <a:sym typeface="Times New Roman"/>
            </a:endParaRPr>
          </a:p>
        </p:txBody>
      </p:sp>
      <p:pic>
        <p:nvPicPr>
          <p:cNvPr id="178" name="Google Shape;178;p27"/>
          <p:cNvPicPr preferRelativeResize="0"/>
          <p:nvPr/>
        </p:nvPicPr>
        <p:blipFill rotWithShape="1">
          <a:blip r:embed="rId3">
            <a:alphaModFix/>
          </a:blip>
          <a:srcRect b="0" l="0" r="0" t="0"/>
          <a:stretch/>
        </p:blipFill>
        <p:spPr>
          <a:xfrm>
            <a:off x="2062288" y="2069850"/>
            <a:ext cx="5019425" cy="665525"/>
          </a:xfrm>
          <a:prstGeom prst="rect">
            <a:avLst/>
          </a:prstGeom>
          <a:noFill/>
          <a:ln>
            <a:noFill/>
          </a:ln>
        </p:spPr>
      </p:pic>
      <p:pic>
        <p:nvPicPr>
          <p:cNvPr id="179" name="Google Shape;179;p27"/>
          <p:cNvPicPr preferRelativeResize="0"/>
          <p:nvPr/>
        </p:nvPicPr>
        <p:blipFill rotWithShape="1">
          <a:blip r:embed="rId4">
            <a:alphaModFix/>
          </a:blip>
          <a:srcRect b="0" l="0" r="0" t="0"/>
          <a:stretch/>
        </p:blipFill>
        <p:spPr>
          <a:xfrm>
            <a:off x="2010775" y="4279617"/>
            <a:ext cx="5019425" cy="719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idx="4294967295" type="body"/>
          </p:nvPr>
        </p:nvSpPr>
        <p:spPr>
          <a:xfrm>
            <a:off x="311700" y="913125"/>
            <a:ext cx="8520600" cy="4132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SURFGEN2 algorithm identifies the isolated ionized regions using ‘Friends-of-Friends’ algorithm.</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Surface of each ionized region is then mapped using the ‘Marching cube 33’ triangulation algorithm.</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0"/>
              </a:spcAft>
              <a:buSzPts val="1800"/>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200"/>
              </a:spcAft>
              <a:buSzPts val="1800"/>
              <a:buNone/>
            </a:pPr>
            <a:r>
              <a:t/>
            </a:r>
            <a:endParaRPr>
              <a:latin typeface="Times New Roman"/>
              <a:ea typeface="Times New Roman"/>
              <a:cs typeface="Times New Roman"/>
              <a:sym typeface="Times New Roman"/>
            </a:endParaRPr>
          </a:p>
        </p:txBody>
      </p:sp>
      <p:sp>
        <p:nvSpPr>
          <p:cNvPr id="185" name="Google Shape;185;p28"/>
          <p:cNvSpPr txBox="1"/>
          <p:nvPr>
            <p:ph type="title"/>
          </p:nvPr>
        </p:nvSpPr>
        <p:spPr>
          <a:xfrm>
            <a:off x="178950" y="71325"/>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sz="2500">
                <a:latin typeface="Times New Roman"/>
                <a:ea typeface="Times New Roman"/>
                <a:cs typeface="Times New Roman"/>
                <a:sym typeface="Times New Roman"/>
              </a:rPr>
              <a:t>SURFGEN2</a:t>
            </a:r>
            <a:endParaRPr sz="2500">
              <a:latin typeface="Times New Roman"/>
              <a:ea typeface="Times New Roman"/>
              <a:cs typeface="Times New Roman"/>
              <a:sym typeface="Times New Roman"/>
            </a:endParaRPr>
          </a:p>
        </p:txBody>
      </p:sp>
      <p:sp>
        <p:nvSpPr>
          <p:cNvPr id="186" name="Google Shape;186;p28"/>
          <p:cNvSpPr txBox="1"/>
          <p:nvPr/>
        </p:nvSpPr>
        <p:spPr>
          <a:xfrm>
            <a:off x="315275" y="2571750"/>
            <a:ext cx="86583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7" name="Google Shape;187;p28"/>
          <p:cNvSpPr txBox="1"/>
          <p:nvPr/>
        </p:nvSpPr>
        <p:spPr>
          <a:xfrm>
            <a:off x="5527200" y="4697925"/>
            <a:ext cx="33051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88" name="Google Shape;188;p28"/>
          <p:cNvSpPr txBox="1"/>
          <p:nvPr/>
        </p:nvSpPr>
        <p:spPr>
          <a:xfrm>
            <a:off x="4572000" y="4430475"/>
            <a:ext cx="42264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idx="4294967295" type="body"/>
          </p:nvPr>
        </p:nvSpPr>
        <p:spPr>
          <a:xfrm>
            <a:off x="311700" y="913125"/>
            <a:ext cx="8520600" cy="4132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SURFGEN2 algorithm identifies the isolated ionized regions using ‘Friends-of-Friends’ algorithm.</a:t>
            </a:r>
            <a:endParaRPr>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Surface of each ionized region is then mapped using the ‘Marching cube 33’ triangulation algorithm.</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0"/>
              </a:spcAft>
              <a:buSzPts val="1800"/>
              <a:buNone/>
            </a:pPr>
            <a:r>
              <a:t/>
            </a:r>
            <a:endParaRPr>
              <a:latin typeface="Times New Roman"/>
              <a:ea typeface="Times New Roman"/>
              <a:cs typeface="Times New Roman"/>
              <a:sym typeface="Times New Roman"/>
            </a:endParaRPr>
          </a:p>
          <a:p>
            <a:pPr indent="0" lvl="0" marL="0" rtl="0" algn="l">
              <a:lnSpc>
                <a:spcPct val="115000"/>
              </a:lnSpc>
              <a:spcBef>
                <a:spcPts val="1500"/>
              </a:spcBef>
              <a:spcAft>
                <a:spcPts val="1200"/>
              </a:spcAft>
              <a:buSzPts val="1800"/>
              <a:buNone/>
            </a:pPr>
            <a:r>
              <a:t/>
            </a:r>
            <a:endParaRPr>
              <a:latin typeface="Times New Roman"/>
              <a:ea typeface="Times New Roman"/>
              <a:cs typeface="Times New Roman"/>
              <a:sym typeface="Times New Roman"/>
            </a:endParaRPr>
          </a:p>
        </p:txBody>
      </p:sp>
      <p:sp>
        <p:nvSpPr>
          <p:cNvPr id="194" name="Google Shape;194;p29"/>
          <p:cNvSpPr txBox="1"/>
          <p:nvPr>
            <p:ph type="title"/>
          </p:nvPr>
        </p:nvSpPr>
        <p:spPr>
          <a:xfrm>
            <a:off x="178950" y="71325"/>
            <a:ext cx="8520600" cy="841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3600"/>
              <a:buNone/>
            </a:pPr>
            <a:r>
              <a:rPr lang="en" sz="2500">
                <a:latin typeface="Times New Roman"/>
                <a:ea typeface="Times New Roman"/>
                <a:cs typeface="Times New Roman"/>
                <a:sym typeface="Times New Roman"/>
              </a:rPr>
              <a:t>SURFGEN2</a:t>
            </a:r>
            <a:endParaRPr sz="2500">
              <a:latin typeface="Times New Roman"/>
              <a:ea typeface="Times New Roman"/>
              <a:cs typeface="Times New Roman"/>
              <a:sym typeface="Times New Roman"/>
            </a:endParaRPr>
          </a:p>
        </p:txBody>
      </p:sp>
      <p:sp>
        <p:nvSpPr>
          <p:cNvPr id="195" name="Google Shape;195;p29"/>
          <p:cNvSpPr txBox="1"/>
          <p:nvPr/>
        </p:nvSpPr>
        <p:spPr>
          <a:xfrm>
            <a:off x="315275" y="2571750"/>
            <a:ext cx="8658300" cy="24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96" name="Google Shape;196;p29"/>
          <p:cNvPicPr preferRelativeResize="0"/>
          <p:nvPr/>
        </p:nvPicPr>
        <p:blipFill>
          <a:blip r:embed="rId3">
            <a:alphaModFix/>
          </a:blip>
          <a:stretch>
            <a:fillRect/>
          </a:stretch>
        </p:blipFill>
        <p:spPr>
          <a:xfrm>
            <a:off x="409500" y="2428600"/>
            <a:ext cx="2251250" cy="2050912"/>
          </a:xfrm>
          <a:prstGeom prst="rect">
            <a:avLst/>
          </a:prstGeom>
          <a:noFill/>
          <a:ln>
            <a:noFill/>
          </a:ln>
        </p:spPr>
      </p:pic>
      <p:sp>
        <p:nvSpPr>
          <p:cNvPr id="197" name="Google Shape;197;p29"/>
          <p:cNvSpPr/>
          <p:nvPr/>
        </p:nvSpPr>
        <p:spPr>
          <a:xfrm>
            <a:off x="2732300" y="3409225"/>
            <a:ext cx="337500" cy="29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8" name="Google Shape;198;p29"/>
          <p:cNvPicPr preferRelativeResize="0"/>
          <p:nvPr/>
        </p:nvPicPr>
        <p:blipFill>
          <a:blip r:embed="rId4">
            <a:alphaModFix/>
          </a:blip>
          <a:stretch>
            <a:fillRect/>
          </a:stretch>
        </p:blipFill>
        <p:spPr>
          <a:xfrm>
            <a:off x="3293063" y="2379575"/>
            <a:ext cx="2263180" cy="2050900"/>
          </a:xfrm>
          <a:prstGeom prst="rect">
            <a:avLst/>
          </a:prstGeom>
          <a:noFill/>
          <a:ln>
            <a:noFill/>
          </a:ln>
        </p:spPr>
      </p:pic>
      <p:sp>
        <p:nvSpPr>
          <p:cNvPr id="199" name="Google Shape;199;p29"/>
          <p:cNvSpPr/>
          <p:nvPr/>
        </p:nvSpPr>
        <p:spPr>
          <a:xfrm>
            <a:off x="5578250" y="3409225"/>
            <a:ext cx="337500" cy="29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 name="Google Shape;200;p29"/>
          <p:cNvPicPr preferRelativeResize="0"/>
          <p:nvPr/>
        </p:nvPicPr>
        <p:blipFill>
          <a:blip r:embed="rId5">
            <a:alphaModFix/>
          </a:blip>
          <a:stretch>
            <a:fillRect/>
          </a:stretch>
        </p:blipFill>
        <p:spPr>
          <a:xfrm>
            <a:off x="6188575" y="2352400"/>
            <a:ext cx="2597326" cy="2050900"/>
          </a:xfrm>
          <a:prstGeom prst="rect">
            <a:avLst/>
          </a:prstGeom>
          <a:noFill/>
          <a:ln>
            <a:noFill/>
          </a:ln>
        </p:spPr>
      </p:pic>
      <p:sp>
        <p:nvSpPr>
          <p:cNvPr id="201" name="Google Shape;201;p29"/>
          <p:cNvSpPr txBox="1"/>
          <p:nvPr/>
        </p:nvSpPr>
        <p:spPr>
          <a:xfrm>
            <a:off x="5527200" y="4697925"/>
            <a:ext cx="33051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02" name="Google Shape;202;p29"/>
          <p:cNvSpPr txBox="1"/>
          <p:nvPr/>
        </p:nvSpPr>
        <p:spPr>
          <a:xfrm>
            <a:off x="4572000" y="4430475"/>
            <a:ext cx="4226400" cy="9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Credits: Ben Anderson</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(https://www.cs.carleton.edu/cs_comps/0405/shape/marching_cubes.html)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62825" y="187525"/>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Percolation analysis on simulated coeval maps</a:t>
            </a:r>
            <a:endParaRPr sz="2500">
              <a:latin typeface="Times New Roman"/>
              <a:ea typeface="Times New Roman"/>
              <a:cs typeface="Times New Roman"/>
              <a:sym typeface="Times New Roman"/>
            </a:endParaRPr>
          </a:p>
        </p:txBody>
      </p:sp>
      <p:pic>
        <p:nvPicPr>
          <p:cNvPr id="208" name="Google Shape;208;p30"/>
          <p:cNvPicPr preferRelativeResize="0"/>
          <p:nvPr/>
        </p:nvPicPr>
        <p:blipFill>
          <a:blip r:embed="rId3">
            <a:alphaModFix/>
          </a:blip>
          <a:stretch>
            <a:fillRect/>
          </a:stretch>
        </p:blipFill>
        <p:spPr>
          <a:xfrm>
            <a:off x="152400" y="1302750"/>
            <a:ext cx="4890899" cy="2212931"/>
          </a:xfrm>
          <a:prstGeom prst="rect">
            <a:avLst/>
          </a:prstGeom>
          <a:noFill/>
          <a:ln>
            <a:noFill/>
          </a:ln>
        </p:spPr>
      </p:pic>
      <p:sp>
        <p:nvSpPr>
          <p:cNvPr id="209" name="Google Shape;209;p30"/>
          <p:cNvSpPr txBox="1"/>
          <p:nvPr/>
        </p:nvSpPr>
        <p:spPr>
          <a:xfrm>
            <a:off x="3079975" y="3593300"/>
            <a:ext cx="17793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2"/>
                </a:solidFill>
                <a:latin typeface="Times New Roman"/>
                <a:ea typeface="Times New Roman"/>
                <a:cs typeface="Times New Roman"/>
                <a:sym typeface="Times New Roman"/>
              </a:rPr>
              <a:t>Pathak et.al, 2022.</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2"/>
                </a:solidFill>
                <a:latin typeface="Times New Roman"/>
                <a:ea typeface="Times New Roman"/>
                <a:cs typeface="Times New Roman"/>
                <a:sym typeface="Times New Roman"/>
              </a:rPr>
              <a:t>arXiv: 2202.03701</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
        <p:nvSpPr>
          <p:cNvPr id="210" name="Google Shape;210;p30"/>
          <p:cNvSpPr txBox="1"/>
          <p:nvPr/>
        </p:nvSpPr>
        <p:spPr>
          <a:xfrm>
            <a:off x="6971200" y="3537050"/>
            <a:ext cx="23007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62825" y="187525"/>
            <a:ext cx="8520600" cy="841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500">
                <a:latin typeface="Times New Roman"/>
                <a:ea typeface="Times New Roman"/>
                <a:cs typeface="Times New Roman"/>
                <a:sym typeface="Times New Roman"/>
              </a:rPr>
              <a:t>Percolation analysis on simulated coeval maps</a:t>
            </a:r>
            <a:endParaRPr sz="2500">
              <a:latin typeface="Times New Roman"/>
              <a:ea typeface="Times New Roman"/>
              <a:cs typeface="Times New Roman"/>
              <a:sym typeface="Times New Roman"/>
            </a:endParaRPr>
          </a:p>
        </p:txBody>
      </p:sp>
      <p:pic>
        <p:nvPicPr>
          <p:cNvPr id="216" name="Google Shape;216;p31"/>
          <p:cNvPicPr preferRelativeResize="0"/>
          <p:nvPr/>
        </p:nvPicPr>
        <p:blipFill>
          <a:blip r:embed="rId3">
            <a:alphaModFix/>
          </a:blip>
          <a:stretch>
            <a:fillRect/>
          </a:stretch>
        </p:blipFill>
        <p:spPr>
          <a:xfrm>
            <a:off x="152400" y="1302750"/>
            <a:ext cx="4890899" cy="2212931"/>
          </a:xfrm>
          <a:prstGeom prst="rect">
            <a:avLst/>
          </a:prstGeom>
          <a:noFill/>
          <a:ln>
            <a:noFill/>
          </a:ln>
        </p:spPr>
      </p:pic>
      <p:pic>
        <p:nvPicPr>
          <p:cNvPr id="217" name="Google Shape;217;p31"/>
          <p:cNvPicPr preferRelativeResize="0"/>
          <p:nvPr/>
        </p:nvPicPr>
        <p:blipFill>
          <a:blip r:embed="rId4">
            <a:alphaModFix/>
          </a:blip>
          <a:stretch>
            <a:fillRect/>
          </a:stretch>
        </p:blipFill>
        <p:spPr>
          <a:xfrm>
            <a:off x="5195700" y="1181725"/>
            <a:ext cx="3687726" cy="2333950"/>
          </a:xfrm>
          <a:prstGeom prst="rect">
            <a:avLst/>
          </a:prstGeom>
          <a:noFill/>
          <a:ln>
            <a:noFill/>
          </a:ln>
        </p:spPr>
      </p:pic>
      <p:sp>
        <p:nvSpPr>
          <p:cNvPr id="218" name="Google Shape;218;p31"/>
          <p:cNvSpPr txBox="1"/>
          <p:nvPr/>
        </p:nvSpPr>
        <p:spPr>
          <a:xfrm>
            <a:off x="3079975" y="3593300"/>
            <a:ext cx="17793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2"/>
                </a:solidFill>
                <a:latin typeface="Times New Roman"/>
                <a:ea typeface="Times New Roman"/>
                <a:cs typeface="Times New Roman"/>
                <a:sym typeface="Times New Roman"/>
              </a:rPr>
              <a:t>Pathak et.al, 2022.</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2"/>
                </a:solidFill>
                <a:latin typeface="Times New Roman"/>
                <a:ea typeface="Times New Roman"/>
                <a:cs typeface="Times New Roman"/>
                <a:sym typeface="Times New Roman"/>
              </a:rPr>
              <a:t>arXiv: 2202.03701</a:t>
            </a:r>
            <a:endParaRPr sz="13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sp>
        <p:nvSpPr>
          <p:cNvPr id="219" name="Google Shape;219;p31"/>
          <p:cNvSpPr txBox="1"/>
          <p:nvPr/>
        </p:nvSpPr>
        <p:spPr>
          <a:xfrm>
            <a:off x="6971200" y="3537050"/>
            <a:ext cx="23007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Dasgupta et.al, 2023.</a:t>
            </a:r>
            <a:endParaRPr>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2"/>
                </a:solidFill>
                <a:latin typeface="Times New Roman"/>
                <a:ea typeface="Times New Roman"/>
                <a:cs typeface="Times New Roman"/>
                <a:sym typeface="Times New Roman"/>
              </a:rPr>
              <a:t>arXiv: 2302.02727</a:t>
            </a:r>
            <a:endParaRPr>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Evolution of the Universe</a:t>
            </a:r>
            <a:endParaRPr>
              <a:latin typeface="Times New Roman"/>
              <a:ea typeface="Times New Roman"/>
              <a:cs typeface="Times New Roman"/>
              <a:sym typeface="Times New Roman"/>
            </a:endParaRPr>
          </a:p>
        </p:txBody>
      </p:sp>
      <p:sp>
        <p:nvSpPr>
          <p:cNvPr id="61" name="Google Shape;61;p14"/>
          <p:cNvSpPr txBox="1"/>
          <p:nvPr>
            <p:ph idx="1" type="body"/>
          </p:nvPr>
        </p:nvSpPr>
        <p:spPr>
          <a:xfrm>
            <a:off x="311700" y="1017725"/>
            <a:ext cx="8520600" cy="39657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lnSpc>
                <a:spcPct val="115000"/>
              </a:lnSpc>
              <a:spcBef>
                <a:spcPts val="0"/>
              </a:spcBef>
              <a:spcAft>
                <a:spcPts val="0"/>
              </a:spcAft>
              <a:buSzPct val="132976"/>
              <a:buNone/>
            </a:pPr>
            <a:r>
              <a:t/>
            </a:r>
            <a:endParaRPr sz="4165"/>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307692"/>
              <a:buNone/>
            </a:pPr>
            <a:r>
              <a:t/>
            </a:r>
            <a:endParaRPr/>
          </a:p>
          <a:p>
            <a:pPr indent="0" lvl="0" marL="0" rtl="0" algn="l">
              <a:lnSpc>
                <a:spcPct val="115000"/>
              </a:lnSpc>
              <a:spcBef>
                <a:spcPts val="1200"/>
              </a:spcBef>
              <a:spcAft>
                <a:spcPts val="0"/>
              </a:spcAft>
              <a:buSzPct val="145748"/>
              <a:buNone/>
            </a:pPr>
            <a:r>
              <a:rPr lang="en"/>
              <a:t>                                                                                                                                                                                                                                       </a:t>
            </a:r>
            <a:r>
              <a:rPr b="1" lang="en">
                <a:solidFill>
                  <a:srgbClr val="434343"/>
                </a:solidFill>
              </a:rPr>
              <a:t>                                                               </a:t>
            </a:r>
            <a:endParaRPr sz="3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307692"/>
              <a:buNone/>
            </a:pPr>
            <a:r>
              <a:t/>
            </a:r>
            <a:endParaRPr/>
          </a:p>
        </p:txBody>
      </p:sp>
      <p:pic>
        <p:nvPicPr>
          <p:cNvPr id="62" name="Google Shape;62;p14"/>
          <p:cNvPicPr preferRelativeResize="0"/>
          <p:nvPr/>
        </p:nvPicPr>
        <p:blipFill>
          <a:blip r:embed="rId3">
            <a:alphaModFix/>
          </a:blip>
          <a:stretch>
            <a:fillRect/>
          </a:stretch>
        </p:blipFill>
        <p:spPr>
          <a:xfrm>
            <a:off x="237225" y="1126400"/>
            <a:ext cx="8804301" cy="2978175"/>
          </a:xfrm>
          <a:prstGeom prst="rect">
            <a:avLst/>
          </a:prstGeom>
          <a:noFill/>
          <a:ln>
            <a:noFill/>
          </a:ln>
        </p:spPr>
      </p:pic>
      <p:sp>
        <p:nvSpPr>
          <p:cNvPr id="63" name="Google Shape;63;p14"/>
          <p:cNvSpPr txBox="1"/>
          <p:nvPr/>
        </p:nvSpPr>
        <p:spPr>
          <a:xfrm>
            <a:off x="7457100" y="4298850"/>
            <a:ext cx="1375200" cy="3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Credits: NAOJ</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311700" y="8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Light-cone effect</a:t>
            </a:r>
            <a:endParaRPr/>
          </a:p>
        </p:txBody>
      </p:sp>
      <p:sp>
        <p:nvSpPr>
          <p:cNvPr id="225" name="Google Shape;225;p32"/>
          <p:cNvSpPr txBox="1"/>
          <p:nvPr>
            <p:ph idx="1" type="body"/>
          </p:nvPr>
        </p:nvSpPr>
        <p:spPr>
          <a:xfrm>
            <a:off x="311700" y="172025"/>
            <a:ext cx="8520600" cy="406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By looking deep into the space, we are looking at the universe at its younger state due to finite time it takes for the light to travel to us from distant sources.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400"/>
              </a:spcAft>
              <a:buSzPts val="1800"/>
              <a:buNone/>
            </a:pPr>
            <a:r>
              <a:t/>
            </a:r>
            <a:endParaRPr/>
          </a:p>
        </p:txBody>
      </p:sp>
      <p:sp>
        <p:nvSpPr>
          <p:cNvPr id="226" name="Google Shape;226;p32"/>
          <p:cNvSpPr txBox="1"/>
          <p:nvPr/>
        </p:nvSpPr>
        <p:spPr>
          <a:xfrm>
            <a:off x="644500" y="1842075"/>
            <a:ext cx="2942400" cy="321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311700" y="8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Light-cone effect</a:t>
            </a:r>
            <a:endParaRPr/>
          </a:p>
        </p:txBody>
      </p:sp>
      <p:sp>
        <p:nvSpPr>
          <p:cNvPr id="232" name="Google Shape;232;p33"/>
          <p:cNvSpPr txBox="1"/>
          <p:nvPr>
            <p:ph idx="1" type="body"/>
          </p:nvPr>
        </p:nvSpPr>
        <p:spPr>
          <a:xfrm>
            <a:off x="311700" y="172025"/>
            <a:ext cx="8520600" cy="406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By looking deep into the space, we are looking at the universe at its younger state due to finite time it takes for the light to travel to us from distant sources.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400"/>
              </a:spcAft>
              <a:buSzPts val="1800"/>
              <a:buNone/>
            </a:pPr>
            <a:r>
              <a:t/>
            </a:r>
            <a:endParaRPr/>
          </a:p>
        </p:txBody>
      </p:sp>
      <p:pic>
        <p:nvPicPr>
          <p:cNvPr id="233" name="Google Shape;233;p33"/>
          <p:cNvPicPr preferRelativeResize="0"/>
          <p:nvPr/>
        </p:nvPicPr>
        <p:blipFill rotWithShape="1">
          <a:blip r:embed="rId3">
            <a:alphaModFix/>
          </a:blip>
          <a:srcRect b="0" l="0" r="5669" t="-4613"/>
          <a:stretch/>
        </p:blipFill>
        <p:spPr>
          <a:xfrm>
            <a:off x="3586900" y="1199375"/>
            <a:ext cx="6045450" cy="3738700"/>
          </a:xfrm>
          <a:prstGeom prst="rect">
            <a:avLst/>
          </a:prstGeom>
          <a:noFill/>
          <a:ln>
            <a:noFill/>
          </a:ln>
        </p:spPr>
      </p:pic>
      <p:sp>
        <p:nvSpPr>
          <p:cNvPr id="234" name="Google Shape;234;p33"/>
          <p:cNvSpPr txBox="1"/>
          <p:nvPr/>
        </p:nvSpPr>
        <p:spPr>
          <a:xfrm>
            <a:off x="644500" y="1842075"/>
            <a:ext cx="2942400" cy="32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The observable 3D volume of the universe is composed of slices from the past. </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15000"/>
              </a:lnSpc>
              <a:spcBef>
                <a:spcPts val="400"/>
              </a:spcBef>
              <a:spcAft>
                <a:spcPts val="0"/>
              </a:spcAft>
              <a:buNone/>
            </a:pPr>
            <a:r>
              <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3"/>
          <p:cNvSpPr txBox="1"/>
          <p:nvPr/>
        </p:nvSpPr>
        <p:spPr>
          <a:xfrm>
            <a:off x="4286600" y="4626075"/>
            <a:ext cx="4755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800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Light-cone effect</a:t>
            </a:r>
            <a:endParaRPr/>
          </a:p>
        </p:txBody>
      </p:sp>
      <p:sp>
        <p:nvSpPr>
          <p:cNvPr id="241" name="Google Shape;241;p34"/>
          <p:cNvSpPr txBox="1"/>
          <p:nvPr>
            <p:ph idx="1" type="body"/>
          </p:nvPr>
        </p:nvSpPr>
        <p:spPr>
          <a:xfrm>
            <a:off x="311700" y="172025"/>
            <a:ext cx="8520600" cy="4065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1200"/>
              </a:spcBef>
              <a:spcAft>
                <a:spcPts val="0"/>
              </a:spcAft>
              <a:buSzPts val="1800"/>
              <a:buFont typeface="Times New Roman"/>
              <a:buChar char="●"/>
            </a:pPr>
            <a:r>
              <a:rPr lang="en">
                <a:latin typeface="Times New Roman"/>
                <a:ea typeface="Times New Roman"/>
                <a:cs typeface="Times New Roman"/>
                <a:sym typeface="Times New Roman"/>
              </a:rPr>
              <a:t>By looking deep into the space, we are looking at the universe at its younger state due to finite time it takes for the light to travel to us from distant sources.</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400"/>
              </a:spcAft>
              <a:buSzPts val="1800"/>
              <a:buNone/>
            </a:pPr>
            <a:r>
              <a:t/>
            </a:r>
            <a:endParaRPr/>
          </a:p>
        </p:txBody>
      </p:sp>
      <p:pic>
        <p:nvPicPr>
          <p:cNvPr id="242" name="Google Shape;242;p34"/>
          <p:cNvPicPr preferRelativeResize="0"/>
          <p:nvPr/>
        </p:nvPicPr>
        <p:blipFill rotWithShape="1">
          <a:blip r:embed="rId3">
            <a:alphaModFix/>
          </a:blip>
          <a:srcRect b="0" l="0" r="5669" t="-4613"/>
          <a:stretch/>
        </p:blipFill>
        <p:spPr>
          <a:xfrm>
            <a:off x="3586900" y="1199375"/>
            <a:ext cx="6045450" cy="3738700"/>
          </a:xfrm>
          <a:prstGeom prst="rect">
            <a:avLst/>
          </a:prstGeom>
          <a:noFill/>
          <a:ln>
            <a:noFill/>
          </a:ln>
        </p:spPr>
      </p:pic>
      <p:sp>
        <p:nvSpPr>
          <p:cNvPr id="243" name="Google Shape;243;p34"/>
          <p:cNvSpPr txBox="1"/>
          <p:nvPr/>
        </p:nvSpPr>
        <p:spPr>
          <a:xfrm>
            <a:off x="644500" y="1842075"/>
            <a:ext cx="2942400" cy="321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The observable 3D volume of the universe is composed of slices from the past. </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15000"/>
              </a:lnSpc>
              <a:spcBef>
                <a:spcPts val="0"/>
              </a:spcBef>
              <a:spcAft>
                <a:spcPts val="0"/>
              </a:spcAft>
              <a:buClr>
                <a:srgbClr val="000000"/>
              </a:buClr>
              <a:buSzPts val="1800"/>
              <a:buFont typeface="Arial"/>
              <a:buNone/>
            </a:pPr>
            <a:r>
              <a:t/>
            </a:r>
            <a:endParaRPr i="0" sz="1800" u="none" cap="none" strike="noStrike">
              <a:solidFill>
                <a:schemeClr val="dk2"/>
              </a:solidFill>
              <a:latin typeface="Times New Roman"/>
              <a:ea typeface="Times New Roman"/>
              <a:cs typeface="Times New Roman"/>
              <a:sym typeface="Times New Roman"/>
            </a:endParaRPr>
          </a:p>
          <a:p>
            <a:pPr indent="-342900" lvl="0" marL="457200" marR="0" rtl="0" algn="l">
              <a:lnSpc>
                <a:spcPct val="115000"/>
              </a:lnSpc>
              <a:spcBef>
                <a:spcPts val="40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Coeval maps are used to generate simulated light cone maps.</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txBox="1"/>
          <p:nvPr/>
        </p:nvSpPr>
        <p:spPr>
          <a:xfrm>
            <a:off x="4286600" y="4626075"/>
            <a:ext cx="4755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idx="1" type="body"/>
          </p:nvPr>
        </p:nvSpPr>
        <p:spPr>
          <a:xfrm>
            <a:off x="311700" y="271375"/>
            <a:ext cx="8520600" cy="429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latin typeface="Times New Roman"/>
                <a:ea typeface="Times New Roman"/>
                <a:cs typeface="Times New Roman"/>
                <a:sym typeface="Times New Roman"/>
              </a:rPr>
              <a:t>The light cone simulated cubes are generated from coeval cubes as follows:</a:t>
            </a:r>
            <a:endParaRPr>
              <a:latin typeface="Times New Roman"/>
              <a:ea typeface="Times New Roman"/>
              <a:cs typeface="Times New Roman"/>
              <a:sym typeface="Times New Roman"/>
            </a:endParaRPr>
          </a:p>
          <a:p>
            <a:pPr indent="0" lvl="0" marL="0" rtl="0" algn="l">
              <a:lnSpc>
                <a:spcPct val="115000"/>
              </a:lnSpc>
              <a:spcBef>
                <a:spcPts val="1500"/>
              </a:spcBef>
              <a:spcAft>
                <a:spcPts val="1200"/>
              </a:spcAft>
              <a:buSzPts val="1800"/>
              <a:buNone/>
            </a:pPr>
            <a:r>
              <a:t/>
            </a:r>
            <a:endParaRPr>
              <a:latin typeface="Times New Roman"/>
              <a:ea typeface="Times New Roman"/>
              <a:cs typeface="Times New Roman"/>
              <a:sym typeface="Times New Roman"/>
            </a:endParaRPr>
          </a:p>
        </p:txBody>
      </p:sp>
      <p:sp>
        <p:nvSpPr>
          <p:cNvPr id="250" name="Google Shape;250;p35"/>
          <p:cNvSpPr txBox="1"/>
          <p:nvPr/>
        </p:nvSpPr>
        <p:spPr>
          <a:xfrm>
            <a:off x="5168575" y="1853150"/>
            <a:ext cx="3307200" cy="25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5"/>
          <p:cNvSpPr/>
          <p:nvPr/>
        </p:nvSpPr>
        <p:spPr>
          <a:xfrm>
            <a:off x="6544550" y="1084350"/>
            <a:ext cx="2499900" cy="1648200"/>
          </a:xfrm>
          <a:prstGeom prst="cube">
            <a:avLst>
              <a:gd fmla="val 2500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2" name="Google Shape;252;p35"/>
          <p:cNvCxnSpPr/>
          <p:nvPr/>
        </p:nvCxnSpPr>
        <p:spPr>
          <a:xfrm>
            <a:off x="6816625" y="1504650"/>
            <a:ext cx="11100" cy="1227900"/>
          </a:xfrm>
          <a:prstGeom prst="straightConnector1">
            <a:avLst/>
          </a:prstGeom>
          <a:noFill/>
          <a:ln cap="flat" cmpd="sng" w="9525">
            <a:solidFill>
              <a:schemeClr val="dk2"/>
            </a:solidFill>
            <a:prstDash val="solid"/>
            <a:round/>
            <a:headEnd len="sm" w="sm" type="none"/>
            <a:tailEnd len="sm" w="sm" type="none"/>
          </a:ln>
        </p:spPr>
      </p:cxnSp>
      <p:cxnSp>
        <p:nvCxnSpPr>
          <p:cNvPr id="253" name="Google Shape;253;p35"/>
          <p:cNvCxnSpPr/>
          <p:nvPr/>
        </p:nvCxnSpPr>
        <p:spPr>
          <a:xfrm flipH="1" rot="10800000">
            <a:off x="6816625" y="1084350"/>
            <a:ext cx="376200" cy="420300"/>
          </a:xfrm>
          <a:prstGeom prst="straightConnector1">
            <a:avLst/>
          </a:prstGeom>
          <a:noFill/>
          <a:ln cap="flat" cmpd="sng" w="9525">
            <a:solidFill>
              <a:schemeClr val="dk2"/>
            </a:solidFill>
            <a:prstDash val="solid"/>
            <a:round/>
            <a:headEnd len="sm" w="sm" type="none"/>
            <a:tailEnd len="sm" w="sm" type="none"/>
          </a:ln>
        </p:spPr>
      </p:cxnSp>
      <p:cxnSp>
        <p:nvCxnSpPr>
          <p:cNvPr id="254" name="Google Shape;254;p35"/>
          <p:cNvCxnSpPr/>
          <p:nvPr/>
        </p:nvCxnSpPr>
        <p:spPr>
          <a:xfrm>
            <a:off x="7132075" y="1504650"/>
            <a:ext cx="11100" cy="1227900"/>
          </a:xfrm>
          <a:prstGeom prst="straightConnector1">
            <a:avLst/>
          </a:prstGeom>
          <a:noFill/>
          <a:ln cap="flat" cmpd="sng" w="9525">
            <a:solidFill>
              <a:schemeClr val="dk2"/>
            </a:solidFill>
            <a:prstDash val="solid"/>
            <a:round/>
            <a:headEnd len="sm" w="sm" type="none"/>
            <a:tailEnd len="sm" w="sm" type="none"/>
          </a:ln>
        </p:spPr>
      </p:cxnSp>
      <p:cxnSp>
        <p:nvCxnSpPr>
          <p:cNvPr id="255" name="Google Shape;255;p35"/>
          <p:cNvCxnSpPr/>
          <p:nvPr/>
        </p:nvCxnSpPr>
        <p:spPr>
          <a:xfrm flipH="1" rot="10800000">
            <a:off x="7132075" y="1084350"/>
            <a:ext cx="376200" cy="420300"/>
          </a:xfrm>
          <a:prstGeom prst="straightConnector1">
            <a:avLst/>
          </a:prstGeom>
          <a:noFill/>
          <a:ln cap="flat" cmpd="sng" w="9525">
            <a:solidFill>
              <a:schemeClr val="dk2"/>
            </a:solidFill>
            <a:prstDash val="solid"/>
            <a:round/>
            <a:headEnd len="sm" w="sm" type="none"/>
            <a:tailEnd len="sm" w="sm" type="none"/>
          </a:ln>
        </p:spPr>
      </p:cxnSp>
      <p:sp>
        <p:nvSpPr>
          <p:cNvPr id="256" name="Google Shape;256;p35"/>
          <p:cNvSpPr txBox="1"/>
          <p:nvPr/>
        </p:nvSpPr>
        <p:spPr>
          <a:xfrm>
            <a:off x="4692925" y="3224725"/>
            <a:ext cx="11100" cy="5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5"/>
          <p:cNvSpPr txBox="1"/>
          <p:nvPr/>
        </p:nvSpPr>
        <p:spPr>
          <a:xfrm>
            <a:off x="445400" y="835500"/>
            <a:ext cx="5873400" cy="3893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A set of </a:t>
            </a:r>
            <a:r>
              <a:rPr b="1" i="0" lang="en" sz="1800" u="none" cap="none" strike="noStrike">
                <a:solidFill>
                  <a:schemeClr val="dk2"/>
                </a:solidFill>
                <a:latin typeface="Times New Roman"/>
                <a:ea typeface="Times New Roman"/>
                <a:cs typeface="Times New Roman"/>
                <a:sym typeface="Times New Roman"/>
              </a:rPr>
              <a:t>16 </a:t>
            </a:r>
            <a:r>
              <a:rPr i="0" lang="en" sz="1800" u="none" cap="none" strike="noStrike">
                <a:solidFill>
                  <a:schemeClr val="dk2"/>
                </a:solidFill>
                <a:latin typeface="Times New Roman"/>
                <a:ea typeface="Times New Roman"/>
                <a:cs typeface="Times New Roman"/>
                <a:sym typeface="Times New Roman"/>
              </a:rPr>
              <a:t>brightness temperature maps at different redshifts each of integer size </a:t>
            </a:r>
            <a:r>
              <a:rPr b="1" i="0" lang="en" sz="1800" u="none" cap="none" strike="noStrike">
                <a:solidFill>
                  <a:schemeClr val="dk2"/>
                </a:solidFill>
                <a:latin typeface="Times New Roman"/>
                <a:ea typeface="Times New Roman"/>
                <a:cs typeface="Times New Roman"/>
                <a:sym typeface="Times New Roman"/>
              </a:rPr>
              <a:t>600</a:t>
            </a:r>
            <a:r>
              <a:rPr b="1" baseline="30000" i="0" lang="en" sz="1800" u="none" cap="none" strike="noStrike">
                <a:solidFill>
                  <a:schemeClr val="dk2"/>
                </a:solidFill>
                <a:latin typeface="Times New Roman"/>
                <a:ea typeface="Times New Roman"/>
                <a:cs typeface="Times New Roman"/>
                <a:sym typeface="Times New Roman"/>
              </a:rPr>
              <a:t>3</a:t>
            </a:r>
            <a:r>
              <a:rPr i="0" lang="en" sz="1800" u="none" cap="none" strike="noStrike">
                <a:solidFill>
                  <a:schemeClr val="dk2"/>
                </a:solidFill>
                <a:latin typeface="Times New Roman"/>
                <a:ea typeface="Times New Roman"/>
                <a:cs typeface="Times New Roman"/>
                <a:sym typeface="Times New Roman"/>
              </a:rPr>
              <a:t> and physical comoving size (</a:t>
            </a:r>
            <a:r>
              <a:rPr b="1" i="0" lang="en" sz="1800" u="none" cap="none" strike="noStrike">
                <a:solidFill>
                  <a:schemeClr val="dk2"/>
                </a:solidFill>
                <a:latin typeface="Times New Roman"/>
                <a:ea typeface="Times New Roman"/>
                <a:cs typeface="Times New Roman"/>
                <a:sym typeface="Times New Roman"/>
              </a:rPr>
              <a:t>714 Mpc)</a:t>
            </a:r>
            <a:r>
              <a:rPr b="1" baseline="30000" i="0" lang="en" sz="1800" u="none" cap="none" strike="noStrike">
                <a:solidFill>
                  <a:schemeClr val="dk2"/>
                </a:solidFill>
                <a:latin typeface="Times New Roman"/>
                <a:ea typeface="Times New Roman"/>
                <a:cs typeface="Times New Roman"/>
                <a:sym typeface="Times New Roman"/>
              </a:rPr>
              <a:t>3</a:t>
            </a:r>
            <a:r>
              <a:rPr i="0" lang="en" sz="1800" u="none" cap="none" strike="noStrike">
                <a:solidFill>
                  <a:schemeClr val="dk2"/>
                </a:solidFill>
                <a:latin typeface="Times New Roman"/>
                <a:ea typeface="Times New Roman"/>
                <a:cs typeface="Times New Roman"/>
                <a:sym typeface="Times New Roman"/>
              </a:rPr>
              <a:t> are considered.</a:t>
            </a:r>
            <a:endParaRPr i="0" sz="1800" u="none" cap="none" strike="noStrike">
              <a:solidFill>
                <a:schemeClr val="dk2"/>
              </a:solidFill>
              <a:latin typeface="Times New Roman"/>
              <a:ea typeface="Times New Roman"/>
              <a:cs typeface="Times New Roman"/>
              <a:sym typeface="Times New Roman"/>
            </a:endParaRPr>
          </a:p>
          <a:p>
            <a:pPr indent="-342900" lvl="0" marL="457200" marR="0" rtl="0" algn="l">
              <a:lnSpc>
                <a:spcPct val="115000"/>
              </a:lnSpc>
              <a:spcBef>
                <a:spcPts val="150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Starting from the lowest redshift, we create a redshift series , which will constitute the redshift (Line of sight) axis of the light cone cube.  </a:t>
            </a:r>
            <a:endParaRPr i="0" sz="1800" u="none" cap="none" strike="noStrike">
              <a:solidFill>
                <a:schemeClr val="dk2"/>
              </a:solidFill>
              <a:latin typeface="Times New Roman"/>
              <a:ea typeface="Times New Roman"/>
              <a:cs typeface="Times New Roman"/>
              <a:sym typeface="Times New Roman"/>
            </a:endParaRPr>
          </a:p>
          <a:p>
            <a:pPr indent="-342900" lvl="0" marL="457200" marR="0" rtl="0" algn="l">
              <a:lnSpc>
                <a:spcPct val="115000"/>
              </a:lnSpc>
              <a:spcBef>
                <a:spcPts val="150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We then construct the light cone cube by stepping through this redshift series and constructing 21-cm slices for each redshift.</a:t>
            </a:r>
            <a:endParaRPr i="0" sz="1800" u="none" cap="none" strike="noStrike">
              <a:solidFill>
                <a:schemeClr val="dk2"/>
              </a:solidFill>
              <a:latin typeface="Times New Roman"/>
              <a:ea typeface="Times New Roman"/>
              <a:cs typeface="Times New Roman"/>
              <a:sym typeface="Times New Roman"/>
            </a:endParaRPr>
          </a:p>
          <a:p>
            <a:pPr indent="-342900" lvl="0" marL="457200" marR="0" rtl="0" algn="l">
              <a:lnSpc>
                <a:spcPct val="115000"/>
              </a:lnSpc>
              <a:spcBef>
                <a:spcPts val="1500"/>
              </a:spcBef>
              <a:spcAft>
                <a:spcPts val="0"/>
              </a:spcAft>
              <a:buClr>
                <a:schemeClr val="dk2"/>
              </a:buClr>
              <a:buSzPts val="1800"/>
              <a:buFont typeface="Times New Roman"/>
              <a:buChar char="●"/>
            </a:pPr>
            <a:r>
              <a:rPr i="0" lang="en" sz="1800" u="none" cap="none" strike="noStrike">
                <a:solidFill>
                  <a:schemeClr val="dk2"/>
                </a:solidFill>
                <a:latin typeface="Times New Roman"/>
                <a:ea typeface="Times New Roman"/>
                <a:cs typeface="Times New Roman"/>
                <a:sym typeface="Times New Roman"/>
              </a:rPr>
              <a:t>We use linear interpolation technique to create 21-cm slice at intermediate redshifts of the given redshift series.</a:t>
            </a:r>
            <a:endParaRPr i="0" sz="1800" u="none" cap="none" strike="noStrike">
              <a:solidFill>
                <a:schemeClr val="dk2"/>
              </a:solidFill>
              <a:latin typeface="Times New Roman"/>
              <a:ea typeface="Times New Roman"/>
              <a:cs typeface="Times New Roman"/>
              <a:sym typeface="Times New Roman"/>
            </a:endParaRPr>
          </a:p>
          <a:p>
            <a:pPr indent="0" lvl="0" marL="457200" marR="0" rtl="0" algn="l">
              <a:lnSpc>
                <a:spcPct val="100000"/>
              </a:lnSpc>
              <a:spcBef>
                <a:spcPts val="1500"/>
              </a:spcBef>
              <a:spcAft>
                <a:spcPts val="0"/>
              </a:spcAft>
              <a:buClr>
                <a:srgbClr val="000000"/>
              </a:buClr>
              <a:buSzPts val="1400"/>
              <a:buFont typeface="Arial"/>
              <a:buNone/>
            </a:pPr>
            <a:r>
              <a:t/>
            </a:r>
            <a:endParaRPr i="0" sz="1400" u="none" cap="none" strike="noStrike">
              <a:solidFill>
                <a:srgbClr val="000000"/>
              </a:solidFill>
              <a:latin typeface="Times New Roman"/>
              <a:ea typeface="Times New Roman"/>
              <a:cs typeface="Times New Roman"/>
              <a:sym typeface="Times New Roman"/>
            </a:endParaRPr>
          </a:p>
        </p:txBody>
      </p:sp>
      <p:sp>
        <p:nvSpPr>
          <p:cNvPr id="258" name="Google Shape;258;p35"/>
          <p:cNvSpPr txBox="1"/>
          <p:nvPr/>
        </p:nvSpPr>
        <p:spPr>
          <a:xfrm>
            <a:off x="6396313" y="2655125"/>
            <a:ext cx="4314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r>
              <a:rPr b="0" baseline="-25000" i="0" lang="en" sz="1400" u="none" cap="none" strike="noStrike">
                <a:solidFill>
                  <a:srgbClr val="000000"/>
                </a:solidFill>
                <a:latin typeface="Arial"/>
                <a:ea typeface="Arial"/>
                <a:cs typeface="Arial"/>
                <a:sym typeface="Arial"/>
              </a:rPr>
              <a:t>1</a:t>
            </a:r>
            <a:endParaRPr b="0" baseline="-25000" i="0" sz="1400" u="none" cap="none" strike="noStrike">
              <a:solidFill>
                <a:srgbClr val="000000"/>
              </a:solidFill>
              <a:latin typeface="Arial"/>
              <a:ea typeface="Arial"/>
              <a:cs typeface="Arial"/>
              <a:sym typeface="Arial"/>
            </a:endParaRPr>
          </a:p>
        </p:txBody>
      </p:sp>
      <p:sp>
        <p:nvSpPr>
          <p:cNvPr id="259" name="Google Shape;259;p35"/>
          <p:cNvSpPr txBox="1"/>
          <p:nvPr/>
        </p:nvSpPr>
        <p:spPr>
          <a:xfrm>
            <a:off x="6650888" y="2655125"/>
            <a:ext cx="4314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r>
              <a:rPr b="0" baseline="-25000" i="0" lang="en" sz="1400" u="none" cap="none" strike="noStrike">
                <a:solidFill>
                  <a:srgbClr val="000000"/>
                </a:solidFill>
                <a:latin typeface="Arial"/>
                <a:ea typeface="Arial"/>
                <a:cs typeface="Arial"/>
                <a:sym typeface="Arial"/>
              </a:rPr>
              <a:t>2</a:t>
            </a:r>
            <a:endParaRPr b="0" baseline="-25000" i="0" sz="1400" u="none" cap="none" strike="noStrike">
              <a:solidFill>
                <a:srgbClr val="000000"/>
              </a:solidFill>
              <a:latin typeface="Arial"/>
              <a:ea typeface="Arial"/>
              <a:cs typeface="Arial"/>
              <a:sym typeface="Arial"/>
            </a:endParaRPr>
          </a:p>
        </p:txBody>
      </p:sp>
      <p:sp>
        <p:nvSpPr>
          <p:cNvPr id="260" name="Google Shape;260;p35"/>
          <p:cNvSpPr txBox="1"/>
          <p:nvPr/>
        </p:nvSpPr>
        <p:spPr>
          <a:xfrm>
            <a:off x="6964013" y="2655125"/>
            <a:ext cx="4314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r>
              <a:rPr b="0" baseline="-25000" i="0" lang="en" sz="1400" u="none" cap="none" strike="noStrike">
                <a:solidFill>
                  <a:srgbClr val="000000"/>
                </a:solidFill>
                <a:latin typeface="Arial"/>
                <a:ea typeface="Arial"/>
                <a:cs typeface="Arial"/>
                <a:sym typeface="Arial"/>
              </a:rPr>
              <a:t>3</a:t>
            </a:r>
            <a:endParaRPr b="0" baseline="-25000" i="0" sz="1400" u="none" cap="none" strike="noStrike">
              <a:solidFill>
                <a:srgbClr val="000000"/>
              </a:solidFill>
              <a:latin typeface="Arial"/>
              <a:ea typeface="Arial"/>
              <a:cs typeface="Arial"/>
              <a:sym typeface="Arial"/>
            </a:endParaRPr>
          </a:p>
        </p:txBody>
      </p:sp>
      <p:sp>
        <p:nvSpPr>
          <p:cNvPr id="261" name="Google Shape;261;p35"/>
          <p:cNvSpPr txBox="1"/>
          <p:nvPr/>
        </p:nvSpPr>
        <p:spPr>
          <a:xfrm>
            <a:off x="7192950" y="2632950"/>
            <a:ext cx="1415700" cy="29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 . . . . . . . . .</a:t>
            </a:r>
            <a:endParaRPr b="0" i="0" sz="1400" u="none" cap="none" strike="noStrike">
              <a:solidFill>
                <a:srgbClr val="000000"/>
              </a:solidFill>
              <a:latin typeface="Arial"/>
              <a:ea typeface="Arial"/>
              <a:cs typeface="Arial"/>
              <a:sym typeface="Arial"/>
            </a:endParaRPr>
          </a:p>
        </p:txBody>
      </p:sp>
      <p:sp>
        <p:nvSpPr>
          <p:cNvPr id="262" name="Google Shape;262;p35"/>
          <p:cNvSpPr txBox="1"/>
          <p:nvPr/>
        </p:nvSpPr>
        <p:spPr>
          <a:xfrm>
            <a:off x="8475777" y="2655125"/>
            <a:ext cx="4893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z</a:t>
            </a:r>
            <a:r>
              <a:rPr b="0" baseline="-25000" i="0" lang="en" sz="1400" u="none" cap="none" strike="noStrike">
                <a:solidFill>
                  <a:srgbClr val="000000"/>
                </a:solidFill>
                <a:latin typeface="Arial"/>
                <a:ea typeface="Arial"/>
                <a:cs typeface="Arial"/>
                <a:sym typeface="Arial"/>
              </a:rPr>
              <a:t>16</a:t>
            </a:r>
            <a:endParaRPr b="0" baseline="-25000" i="0" sz="1400" u="none" cap="none" strike="noStrike">
              <a:solidFill>
                <a:srgbClr val="000000"/>
              </a:solidFill>
              <a:latin typeface="Arial"/>
              <a:ea typeface="Arial"/>
              <a:cs typeface="Arial"/>
              <a:sym typeface="Arial"/>
            </a:endParaRPr>
          </a:p>
        </p:txBody>
      </p:sp>
      <p:sp>
        <p:nvSpPr>
          <p:cNvPr id="263" name="Google Shape;263;p35"/>
          <p:cNvSpPr txBox="1"/>
          <p:nvPr/>
        </p:nvSpPr>
        <p:spPr>
          <a:xfrm>
            <a:off x="6905250" y="2977750"/>
            <a:ext cx="2190300" cy="42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t>
            </a:r>
            <a:r>
              <a:rPr lang="en"/>
              <a:t>OS</a:t>
            </a:r>
            <a:endParaRPr b="0" i="0" sz="1400" u="none" cap="none" strike="noStrike">
              <a:solidFill>
                <a:srgbClr val="000000"/>
              </a:solidFill>
              <a:latin typeface="Arial"/>
              <a:ea typeface="Arial"/>
              <a:cs typeface="Arial"/>
              <a:sym typeface="Arial"/>
            </a:endParaRPr>
          </a:p>
        </p:txBody>
      </p:sp>
      <p:cxnSp>
        <p:nvCxnSpPr>
          <p:cNvPr id="264" name="Google Shape;264;p35"/>
          <p:cNvCxnSpPr/>
          <p:nvPr/>
        </p:nvCxnSpPr>
        <p:spPr>
          <a:xfrm>
            <a:off x="7429388" y="3187900"/>
            <a:ext cx="7302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idx="1" type="body"/>
          </p:nvPr>
        </p:nvSpPr>
        <p:spPr>
          <a:xfrm>
            <a:off x="253125" y="391175"/>
            <a:ext cx="8520600" cy="4752300"/>
          </a:xfrm>
          <a:prstGeom prst="rect">
            <a:avLst/>
          </a:prstGeom>
          <a:noFill/>
          <a:ln>
            <a:noFill/>
          </a:ln>
        </p:spPr>
        <p:txBody>
          <a:bodyPr anchorCtr="0" anchor="t" bIns="91425" lIns="91425" spcFirstLastPara="1" rIns="91425" wrap="square" tIns="91425">
            <a:normAutofit/>
          </a:bodyPr>
          <a:lstStyle/>
          <a:p>
            <a:pPr indent="-330200" lvl="0" marL="457200" rtl="0" algn="l">
              <a:lnSpc>
                <a:spcPct val="115000"/>
              </a:lnSpc>
              <a:spcBef>
                <a:spcPts val="0"/>
              </a:spcBef>
              <a:spcAft>
                <a:spcPts val="0"/>
              </a:spcAft>
              <a:buSzPts val="1600"/>
              <a:buFont typeface="Times New Roman"/>
              <a:buChar char="●"/>
            </a:pPr>
            <a:r>
              <a:rPr lang="en" sz="1600">
                <a:latin typeface="Times New Roman"/>
                <a:ea typeface="Times New Roman"/>
                <a:cs typeface="Times New Roman"/>
                <a:sym typeface="Times New Roman"/>
              </a:rPr>
              <a:t>The light cone map is cut into overlapping sub-volumes of uniform sizes (in co-moving distance) of different magnitude and LCS is computed for these chunks of uniform sizes.</a:t>
            </a:r>
            <a:endParaRPr sz="1600">
              <a:latin typeface="Times New Roman"/>
              <a:ea typeface="Times New Roman"/>
              <a:cs typeface="Times New Roman"/>
              <a:sym typeface="Times New Roman"/>
            </a:endParaRPr>
          </a:p>
          <a:p>
            <a:pPr indent="-330200" lvl="0" marL="457200" rtl="0" algn="l">
              <a:lnSpc>
                <a:spcPct val="115000"/>
              </a:lnSpc>
              <a:spcBef>
                <a:spcPts val="1500"/>
              </a:spcBef>
              <a:spcAft>
                <a:spcPts val="0"/>
              </a:spcAft>
              <a:buSzPts val="1600"/>
              <a:buFont typeface="Times New Roman"/>
              <a:buChar char="●"/>
            </a:pPr>
            <a:r>
              <a:rPr lang="en" sz="1600">
                <a:latin typeface="Times New Roman"/>
                <a:ea typeface="Times New Roman"/>
                <a:cs typeface="Times New Roman"/>
                <a:sym typeface="Times New Roman"/>
              </a:rPr>
              <a:t>The change in LCS for sub-volumes of different sizes is then quantified and compared with that of LCS of coeval cubes at different redshifts.</a:t>
            </a:r>
            <a:endParaRPr sz="1600">
              <a:latin typeface="Times New Roman"/>
              <a:ea typeface="Times New Roman"/>
              <a:cs typeface="Times New Roman"/>
              <a:sym typeface="Times New Roman"/>
            </a:endParaRPr>
          </a:p>
        </p:txBody>
      </p:sp>
      <p:sp>
        <p:nvSpPr>
          <p:cNvPr id="270" name="Google Shape;270;p36"/>
          <p:cNvSpPr/>
          <p:nvPr/>
        </p:nvSpPr>
        <p:spPr>
          <a:xfrm>
            <a:off x="887850" y="2571750"/>
            <a:ext cx="2455500" cy="15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6"/>
          <p:cNvSpPr/>
          <p:nvPr/>
        </p:nvSpPr>
        <p:spPr>
          <a:xfrm>
            <a:off x="5066550" y="2571750"/>
            <a:ext cx="2455500" cy="155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p36"/>
          <p:cNvCxnSpPr>
            <a:stCxn id="273" idx="0"/>
          </p:cNvCxnSpPr>
          <p:nvPr/>
        </p:nvCxnSpPr>
        <p:spPr>
          <a:xfrm>
            <a:off x="5260200" y="2571750"/>
            <a:ext cx="0" cy="0"/>
          </a:xfrm>
          <a:prstGeom prst="straightConnector1">
            <a:avLst/>
          </a:prstGeom>
          <a:noFill/>
          <a:ln cap="flat" cmpd="sng" w="9525">
            <a:solidFill>
              <a:schemeClr val="dk2"/>
            </a:solidFill>
            <a:prstDash val="solid"/>
            <a:round/>
            <a:headEnd len="sm" w="sm" type="none"/>
            <a:tailEnd len="sm" w="sm" type="none"/>
          </a:ln>
        </p:spPr>
      </p:cxnSp>
      <p:sp>
        <p:nvSpPr>
          <p:cNvPr id="274" name="Google Shape;274;p36"/>
          <p:cNvSpPr/>
          <p:nvPr/>
        </p:nvSpPr>
        <p:spPr>
          <a:xfrm>
            <a:off x="1275150" y="2571750"/>
            <a:ext cx="387300" cy="15597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 name="Google Shape;275;p36"/>
          <p:cNvCxnSpPr>
            <a:stCxn id="273" idx="0"/>
            <a:endCxn id="273" idx="0"/>
          </p:cNvCxnSpPr>
          <p:nvPr/>
        </p:nvCxnSpPr>
        <p:spPr>
          <a:xfrm>
            <a:off x="5260200" y="2571750"/>
            <a:ext cx="0" cy="0"/>
          </a:xfrm>
          <a:prstGeom prst="straightConnector1">
            <a:avLst/>
          </a:prstGeom>
          <a:noFill/>
          <a:ln cap="flat" cmpd="sng" w="9525">
            <a:solidFill>
              <a:schemeClr val="dk2"/>
            </a:solidFill>
            <a:prstDash val="solid"/>
            <a:round/>
            <a:headEnd len="sm" w="sm" type="none"/>
            <a:tailEnd len="sm" w="sm" type="none"/>
          </a:ln>
        </p:spPr>
      </p:cxnSp>
      <p:sp>
        <p:nvSpPr>
          <p:cNvPr id="276" name="Google Shape;276;p36"/>
          <p:cNvSpPr/>
          <p:nvPr/>
        </p:nvSpPr>
        <p:spPr>
          <a:xfrm>
            <a:off x="887850" y="2571750"/>
            <a:ext cx="387300" cy="15597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7" name="Google Shape;277;p36"/>
          <p:cNvCxnSpPr>
            <a:stCxn id="278" idx="0"/>
            <a:endCxn id="278" idx="0"/>
          </p:cNvCxnSpPr>
          <p:nvPr/>
        </p:nvCxnSpPr>
        <p:spPr>
          <a:xfrm>
            <a:off x="5428600" y="2571775"/>
            <a:ext cx="0" cy="0"/>
          </a:xfrm>
          <a:prstGeom prst="straightConnector1">
            <a:avLst/>
          </a:prstGeom>
          <a:noFill/>
          <a:ln cap="flat" cmpd="sng" w="9525">
            <a:solidFill>
              <a:schemeClr val="dk2"/>
            </a:solidFill>
            <a:prstDash val="solid"/>
            <a:round/>
            <a:headEnd len="sm" w="sm" type="none"/>
            <a:tailEnd len="sm" w="sm" type="none"/>
          </a:ln>
        </p:spPr>
      </p:cxnSp>
      <p:sp>
        <p:nvSpPr>
          <p:cNvPr id="279" name="Google Shape;279;p36"/>
          <p:cNvSpPr txBox="1"/>
          <p:nvPr/>
        </p:nvSpPr>
        <p:spPr>
          <a:xfrm>
            <a:off x="1320750" y="4397250"/>
            <a:ext cx="15897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Non-overlapping </a:t>
            </a:r>
            <a:endParaRPr i="0" sz="1400" u="none" cap="none" strike="noStrike">
              <a:solidFill>
                <a:srgbClr val="000000"/>
              </a:solidFill>
              <a:latin typeface="Times New Roman"/>
              <a:ea typeface="Times New Roman"/>
              <a:cs typeface="Times New Roman"/>
              <a:sym typeface="Times New Roman"/>
            </a:endParaRPr>
          </a:p>
        </p:txBody>
      </p:sp>
      <p:sp>
        <p:nvSpPr>
          <p:cNvPr id="280" name="Google Shape;280;p36"/>
          <p:cNvSpPr txBox="1"/>
          <p:nvPr/>
        </p:nvSpPr>
        <p:spPr>
          <a:xfrm>
            <a:off x="5690700" y="4397250"/>
            <a:ext cx="12072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Times New Roman"/>
                <a:ea typeface="Times New Roman"/>
                <a:cs typeface="Times New Roman"/>
                <a:sym typeface="Times New Roman"/>
              </a:rPr>
              <a:t>Overlapping </a:t>
            </a:r>
            <a:endParaRPr i="0" sz="1400" u="none" cap="none" strike="noStrike">
              <a:solidFill>
                <a:srgbClr val="000000"/>
              </a:solidFill>
              <a:latin typeface="Times New Roman"/>
              <a:ea typeface="Times New Roman"/>
              <a:cs typeface="Times New Roman"/>
              <a:sym typeface="Times New Roman"/>
            </a:endParaRPr>
          </a:p>
        </p:txBody>
      </p:sp>
      <p:sp>
        <p:nvSpPr>
          <p:cNvPr id="281" name="Google Shape;281;p36"/>
          <p:cNvSpPr/>
          <p:nvPr/>
        </p:nvSpPr>
        <p:spPr>
          <a:xfrm>
            <a:off x="4572000" y="3225400"/>
            <a:ext cx="918050" cy="252400"/>
          </a:xfrm>
          <a:custGeom>
            <a:rect b="b" l="l" r="r" t="t"/>
            <a:pathLst>
              <a:path extrusionOk="0" h="10096" w="23892">
                <a:moveTo>
                  <a:pt x="23892" y="2132"/>
                </a:moveTo>
                <a:cubicBezTo>
                  <a:pt x="18696" y="2132"/>
                  <a:pt x="13446" y="-899"/>
                  <a:pt x="8406" y="362"/>
                </a:cubicBezTo>
                <a:cubicBezTo>
                  <a:pt x="4247" y="1403"/>
                  <a:pt x="1916" y="6261"/>
                  <a:pt x="0" y="10096"/>
                </a:cubicBezTo>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4471507" y="3409825"/>
            <a:ext cx="200975" cy="154850"/>
          </a:xfrm>
          <a:custGeom>
            <a:rect b="b" l="l" r="r" t="t"/>
            <a:pathLst>
              <a:path extrusionOk="0" h="6194" w="8039">
                <a:moveTo>
                  <a:pt x="1845" y="0"/>
                </a:moveTo>
                <a:cubicBezTo>
                  <a:pt x="913" y="1866"/>
                  <a:pt x="-1126" y="6194"/>
                  <a:pt x="960" y="6194"/>
                </a:cubicBezTo>
                <a:cubicBezTo>
                  <a:pt x="3480" y="6194"/>
                  <a:pt x="5519" y="3540"/>
                  <a:pt x="8039" y="3540"/>
                </a:cubicBezTo>
              </a:path>
            </a:pathLst>
          </a:cu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txBox="1"/>
          <p:nvPr/>
        </p:nvSpPr>
        <p:spPr>
          <a:xfrm>
            <a:off x="3618638" y="3653175"/>
            <a:ext cx="1207200" cy="30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Overlapping region</a:t>
            </a:r>
            <a:endParaRPr b="0" i="0" sz="1400" u="none" cap="none" strike="noStrike">
              <a:solidFill>
                <a:srgbClr val="000000"/>
              </a:solidFill>
              <a:latin typeface="Arial"/>
              <a:ea typeface="Arial"/>
              <a:cs typeface="Arial"/>
              <a:sym typeface="Arial"/>
            </a:endParaRPr>
          </a:p>
        </p:txBody>
      </p:sp>
      <p:sp>
        <p:nvSpPr>
          <p:cNvPr id="284" name="Google Shape;284;p36"/>
          <p:cNvSpPr txBox="1"/>
          <p:nvPr/>
        </p:nvSpPr>
        <p:spPr>
          <a:xfrm>
            <a:off x="3529900" y="4513600"/>
            <a:ext cx="15897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285" name="Google Shape;285;p36"/>
          <p:cNvSpPr/>
          <p:nvPr/>
        </p:nvSpPr>
        <p:spPr>
          <a:xfrm>
            <a:off x="5246675" y="2581200"/>
            <a:ext cx="387300" cy="15597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6"/>
          <p:cNvSpPr/>
          <p:nvPr/>
        </p:nvSpPr>
        <p:spPr>
          <a:xfrm>
            <a:off x="5041300" y="2571750"/>
            <a:ext cx="387300" cy="1559700"/>
          </a:xfrm>
          <a:prstGeom prst="rect">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6"/>
          <p:cNvSpPr/>
          <p:nvPr/>
        </p:nvSpPr>
        <p:spPr>
          <a:xfrm>
            <a:off x="5260200" y="2581200"/>
            <a:ext cx="168300" cy="1559700"/>
          </a:xfrm>
          <a:prstGeom prst="rect">
            <a:avLst/>
          </a:prstGeom>
          <a:solidFill>
            <a:srgbClr val="E6B8AF">
              <a:alpha val="452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36"/>
          <p:cNvSpPr/>
          <p:nvPr/>
        </p:nvSpPr>
        <p:spPr>
          <a:xfrm>
            <a:off x="5012600" y="3184275"/>
            <a:ext cx="265875" cy="40900"/>
          </a:xfrm>
          <a:custGeom>
            <a:rect b="b" l="l" r="r" t="t"/>
            <a:pathLst>
              <a:path extrusionOk="0" h="1636" w="10635">
                <a:moveTo>
                  <a:pt x="10635" y="0"/>
                </a:moveTo>
                <a:cubicBezTo>
                  <a:pt x="8863" y="273"/>
                  <a:pt x="1773" y="1363"/>
                  <a:pt x="0" y="1636"/>
                </a:cubicBezTo>
              </a:path>
            </a:pathLst>
          </a:custGeom>
          <a:solidFill>
            <a:srgbClr val="980000"/>
          </a:solidFill>
          <a:ln cap="flat" cmpd="sng" w="9525">
            <a:solidFill>
              <a:schemeClr val="dk2"/>
            </a:solidFill>
            <a:prstDash val="solid"/>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294" name="Google Shape;294;p37"/>
          <p:cNvSpPr txBox="1"/>
          <p:nvPr>
            <p:ph idx="1" type="body"/>
          </p:nvPr>
        </p:nvSpPr>
        <p:spPr>
          <a:xfrm>
            <a:off x="434400" y="684350"/>
            <a:ext cx="8520600" cy="40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900">
                <a:latin typeface="Times New Roman"/>
                <a:ea typeface="Times New Roman"/>
                <a:cs typeface="Times New Roman"/>
                <a:sym typeface="Times New Roman"/>
              </a:rPr>
              <a:t>Fiducial model</a:t>
            </a:r>
            <a:endParaRPr b="1" sz="1900">
              <a:latin typeface="Times New Roman"/>
              <a:ea typeface="Times New Roman"/>
              <a:cs typeface="Times New Roman"/>
              <a:sym typeface="Times New Roman"/>
            </a:endParaRPr>
          </a:p>
        </p:txBody>
      </p:sp>
      <p:sp>
        <p:nvSpPr>
          <p:cNvPr id="295" name="Google Shape;295;p37"/>
          <p:cNvSpPr txBox="1"/>
          <p:nvPr/>
        </p:nvSpPr>
        <p:spPr>
          <a:xfrm>
            <a:off x="380400" y="1169800"/>
            <a:ext cx="4335600" cy="359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100% UV photon contribution from galaxies residing in halos.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Density independent uniform rate of recombination.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296" name="Google Shape;296;p37"/>
          <p:cNvPicPr preferRelativeResize="0"/>
          <p:nvPr/>
        </p:nvPicPr>
        <p:blipFill>
          <a:blip r:embed="rId3">
            <a:alphaModFix/>
          </a:blip>
          <a:stretch>
            <a:fillRect/>
          </a:stretch>
        </p:blipFill>
        <p:spPr>
          <a:xfrm>
            <a:off x="4572000" y="1012325"/>
            <a:ext cx="5001150" cy="3368350"/>
          </a:xfrm>
          <a:prstGeom prst="rect">
            <a:avLst/>
          </a:prstGeom>
          <a:noFill/>
          <a:ln>
            <a:noFill/>
          </a:ln>
        </p:spPr>
      </p:pic>
      <p:sp>
        <p:nvSpPr>
          <p:cNvPr id="297" name="Google Shape;297;p37"/>
          <p:cNvSpPr txBox="1"/>
          <p:nvPr/>
        </p:nvSpPr>
        <p:spPr>
          <a:xfrm>
            <a:off x="4572000" y="4237500"/>
            <a:ext cx="4572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fiducial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8"/>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03" name="Google Shape;303;p38"/>
          <p:cNvSpPr txBox="1"/>
          <p:nvPr>
            <p:ph idx="1" type="body"/>
          </p:nvPr>
        </p:nvSpPr>
        <p:spPr>
          <a:xfrm>
            <a:off x="434400" y="684350"/>
            <a:ext cx="8520600" cy="40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900">
                <a:latin typeface="Times New Roman"/>
                <a:ea typeface="Times New Roman"/>
                <a:cs typeface="Times New Roman"/>
                <a:sym typeface="Times New Roman"/>
              </a:rPr>
              <a:t>Fiducial model</a:t>
            </a:r>
            <a:endParaRPr b="1" sz="1900">
              <a:latin typeface="Times New Roman"/>
              <a:ea typeface="Times New Roman"/>
              <a:cs typeface="Times New Roman"/>
              <a:sym typeface="Times New Roman"/>
            </a:endParaRPr>
          </a:p>
        </p:txBody>
      </p:sp>
      <p:sp>
        <p:nvSpPr>
          <p:cNvPr id="304" name="Google Shape;304;p38"/>
          <p:cNvSpPr txBox="1"/>
          <p:nvPr/>
        </p:nvSpPr>
        <p:spPr>
          <a:xfrm>
            <a:off x="380400" y="1169800"/>
            <a:ext cx="4335600" cy="359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100% UV photon contribution from galaxies residing in halos.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Density independent uniform rate of recombination.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M</a:t>
            </a:r>
            <a:r>
              <a:rPr baseline="-25000" lang="en" sz="1800">
                <a:solidFill>
                  <a:schemeClr val="dk2"/>
                </a:solidFill>
                <a:latin typeface="Times New Roman"/>
                <a:ea typeface="Times New Roman"/>
                <a:cs typeface="Times New Roman"/>
                <a:sym typeface="Times New Roman"/>
              </a:rPr>
              <a:t>h</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Where 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Total number of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ionizing  photons</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emitted from a halo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of mass “M”</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M</a:t>
            </a:r>
            <a:r>
              <a:rPr baseline="-25000" lang="en" sz="1800">
                <a:solidFill>
                  <a:schemeClr val="dk2"/>
                </a:solidFill>
                <a:latin typeface="Times New Roman"/>
                <a:ea typeface="Times New Roman"/>
                <a:cs typeface="Times New Roman"/>
                <a:sym typeface="Times New Roman"/>
              </a:rPr>
              <a:t>h </a:t>
            </a:r>
            <a:r>
              <a:rPr lang="en" sz="1800">
                <a:solidFill>
                  <a:schemeClr val="dk2"/>
                </a:solidFill>
                <a:latin typeface="Times New Roman"/>
                <a:ea typeface="Times New Roman"/>
                <a:cs typeface="Times New Roman"/>
                <a:sym typeface="Times New Roman"/>
              </a:rPr>
              <a:t> = Mass of halo.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305" name="Google Shape;305;p38"/>
          <p:cNvPicPr preferRelativeResize="0"/>
          <p:nvPr/>
        </p:nvPicPr>
        <p:blipFill>
          <a:blip r:embed="rId3">
            <a:alphaModFix/>
          </a:blip>
          <a:stretch>
            <a:fillRect/>
          </a:stretch>
        </p:blipFill>
        <p:spPr>
          <a:xfrm>
            <a:off x="4572000" y="1012325"/>
            <a:ext cx="5001150" cy="3368350"/>
          </a:xfrm>
          <a:prstGeom prst="rect">
            <a:avLst/>
          </a:prstGeom>
          <a:noFill/>
          <a:ln>
            <a:noFill/>
          </a:ln>
        </p:spPr>
      </p:pic>
      <p:sp>
        <p:nvSpPr>
          <p:cNvPr id="306" name="Google Shape;306;p38"/>
          <p:cNvSpPr txBox="1"/>
          <p:nvPr/>
        </p:nvSpPr>
        <p:spPr>
          <a:xfrm>
            <a:off x="4572000" y="4237500"/>
            <a:ext cx="4572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fiducial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12" name="Google Shape;312;p39"/>
          <p:cNvSpPr txBox="1"/>
          <p:nvPr>
            <p:ph idx="1" type="body"/>
          </p:nvPr>
        </p:nvSpPr>
        <p:spPr>
          <a:xfrm>
            <a:off x="311700" y="863550"/>
            <a:ext cx="8520600" cy="40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900">
                <a:latin typeface="Times New Roman"/>
                <a:ea typeface="Times New Roman"/>
                <a:cs typeface="Times New Roman"/>
                <a:sym typeface="Times New Roman"/>
              </a:rPr>
              <a:t>Fiducial model</a:t>
            </a:r>
            <a:endParaRPr b="1" sz="1900">
              <a:latin typeface="Times New Roman"/>
              <a:ea typeface="Times New Roman"/>
              <a:cs typeface="Times New Roman"/>
              <a:sym typeface="Times New Roman"/>
            </a:endParaRPr>
          </a:p>
        </p:txBody>
      </p:sp>
      <p:pic>
        <p:nvPicPr>
          <p:cNvPr id="313" name="Google Shape;313;p39"/>
          <p:cNvPicPr preferRelativeResize="0"/>
          <p:nvPr/>
        </p:nvPicPr>
        <p:blipFill>
          <a:blip r:embed="rId3">
            <a:alphaModFix/>
          </a:blip>
          <a:stretch>
            <a:fillRect/>
          </a:stretch>
        </p:blipFill>
        <p:spPr>
          <a:xfrm>
            <a:off x="0" y="1261850"/>
            <a:ext cx="4808125" cy="31494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19" name="Google Shape;319;p40"/>
          <p:cNvSpPr txBox="1"/>
          <p:nvPr>
            <p:ph idx="1" type="body"/>
          </p:nvPr>
        </p:nvSpPr>
        <p:spPr>
          <a:xfrm>
            <a:off x="311700" y="863550"/>
            <a:ext cx="8520600" cy="402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900">
                <a:latin typeface="Times New Roman"/>
                <a:ea typeface="Times New Roman"/>
                <a:cs typeface="Times New Roman"/>
                <a:sym typeface="Times New Roman"/>
              </a:rPr>
              <a:t>Fiducial model</a:t>
            </a:r>
            <a:endParaRPr b="1" sz="1900">
              <a:latin typeface="Times New Roman"/>
              <a:ea typeface="Times New Roman"/>
              <a:cs typeface="Times New Roman"/>
              <a:sym typeface="Times New Roman"/>
            </a:endParaRPr>
          </a:p>
        </p:txBody>
      </p:sp>
      <p:pic>
        <p:nvPicPr>
          <p:cNvPr id="320" name="Google Shape;320;p40"/>
          <p:cNvPicPr preferRelativeResize="0"/>
          <p:nvPr/>
        </p:nvPicPr>
        <p:blipFill>
          <a:blip r:embed="rId3">
            <a:alphaModFix/>
          </a:blip>
          <a:stretch>
            <a:fillRect/>
          </a:stretch>
        </p:blipFill>
        <p:spPr>
          <a:xfrm>
            <a:off x="0" y="1261850"/>
            <a:ext cx="4808125" cy="3149499"/>
          </a:xfrm>
          <a:prstGeom prst="rect">
            <a:avLst/>
          </a:prstGeom>
          <a:noFill/>
          <a:ln>
            <a:noFill/>
          </a:ln>
        </p:spPr>
      </p:pic>
      <p:pic>
        <p:nvPicPr>
          <p:cNvPr id="321" name="Google Shape;321;p40"/>
          <p:cNvPicPr preferRelativeResize="0"/>
          <p:nvPr/>
        </p:nvPicPr>
        <p:blipFill>
          <a:blip r:embed="rId4">
            <a:alphaModFix/>
          </a:blip>
          <a:stretch>
            <a:fillRect/>
          </a:stretch>
        </p:blipFill>
        <p:spPr>
          <a:xfrm>
            <a:off x="4572000" y="1261850"/>
            <a:ext cx="4735626" cy="31494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27" name="Google Shape;327;p41"/>
          <p:cNvSpPr txBox="1"/>
          <p:nvPr>
            <p:ph idx="1" type="body"/>
          </p:nvPr>
        </p:nvSpPr>
        <p:spPr>
          <a:xfrm>
            <a:off x="311700" y="825250"/>
            <a:ext cx="8520600" cy="39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Clumping model</a:t>
            </a:r>
            <a:endParaRPr>
              <a:latin typeface="Times New Roman"/>
              <a:ea typeface="Times New Roman"/>
              <a:cs typeface="Times New Roman"/>
              <a:sym typeface="Times New Roman"/>
            </a:endParaRPr>
          </a:p>
        </p:txBody>
      </p:sp>
      <p:sp>
        <p:nvSpPr>
          <p:cNvPr id="328" name="Google Shape;328;p41"/>
          <p:cNvSpPr txBox="1"/>
          <p:nvPr/>
        </p:nvSpPr>
        <p:spPr>
          <a:xfrm>
            <a:off x="370200" y="1180050"/>
            <a:ext cx="4201800" cy="3681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100% UV photon contribution from galaxies residing in halos.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Non-uniform density dependent recombination.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M</a:t>
            </a:r>
            <a:r>
              <a:rPr baseline="-25000" lang="en" sz="1800">
                <a:solidFill>
                  <a:schemeClr val="dk2"/>
                </a:solidFill>
                <a:latin typeface="Times New Roman"/>
                <a:ea typeface="Times New Roman"/>
                <a:cs typeface="Times New Roman"/>
                <a:sym typeface="Times New Roman"/>
              </a:rPr>
              <a:t>h</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Where 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Total number of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ionizing  photons</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emitted from a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halo of mass “M”</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rPr lang="en" sz="1800">
                <a:solidFill>
                  <a:schemeClr val="dk2"/>
                </a:solidFill>
                <a:latin typeface="Times New Roman"/>
                <a:ea typeface="Times New Roman"/>
                <a:cs typeface="Times New Roman"/>
                <a:sym typeface="Times New Roman"/>
              </a:rPr>
              <a:t>                   M</a:t>
            </a:r>
            <a:r>
              <a:rPr baseline="-25000" lang="en" sz="1800">
                <a:solidFill>
                  <a:schemeClr val="dk2"/>
                </a:solidFill>
                <a:latin typeface="Times New Roman"/>
                <a:ea typeface="Times New Roman"/>
                <a:cs typeface="Times New Roman"/>
                <a:sym typeface="Times New Roman"/>
              </a:rPr>
              <a:t>h </a:t>
            </a:r>
            <a:r>
              <a:rPr lang="en" sz="1800">
                <a:solidFill>
                  <a:schemeClr val="dk2"/>
                </a:solidFill>
                <a:latin typeface="Times New Roman"/>
                <a:ea typeface="Times New Roman"/>
                <a:cs typeface="Times New Roman"/>
                <a:sym typeface="Times New Roman"/>
              </a:rPr>
              <a:t> = Mass of halo.   </a:t>
            </a:r>
            <a:endParaRPr sz="1800">
              <a:solidFill>
                <a:schemeClr val="dk2"/>
              </a:solidFill>
              <a:latin typeface="Times New Roman"/>
              <a:ea typeface="Times New Roman"/>
              <a:cs typeface="Times New Roman"/>
              <a:sym typeface="Times New Roman"/>
            </a:endParaRPr>
          </a:p>
        </p:txBody>
      </p:sp>
      <p:pic>
        <p:nvPicPr>
          <p:cNvPr id="329" name="Google Shape;329;p41"/>
          <p:cNvPicPr preferRelativeResize="0"/>
          <p:nvPr/>
        </p:nvPicPr>
        <p:blipFill>
          <a:blip r:embed="rId3">
            <a:alphaModFix/>
          </a:blip>
          <a:stretch>
            <a:fillRect/>
          </a:stretch>
        </p:blipFill>
        <p:spPr>
          <a:xfrm>
            <a:off x="4450200" y="973250"/>
            <a:ext cx="5163950" cy="3196999"/>
          </a:xfrm>
          <a:prstGeom prst="rect">
            <a:avLst/>
          </a:prstGeom>
          <a:noFill/>
          <a:ln>
            <a:noFill/>
          </a:ln>
        </p:spPr>
      </p:pic>
      <p:sp>
        <p:nvSpPr>
          <p:cNvPr id="330" name="Google Shape;330;p41"/>
          <p:cNvSpPr txBox="1"/>
          <p:nvPr/>
        </p:nvSpPr>
        <p:spPr>
          <a:xfrm>
            <a:off x="4900125" y="4073950"/>
            <a:ext cx="42438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clumping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2303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Epoch of Reionization</a:t>
            </a:r>
            <a:endParaRPr>
              <a:latin typeface="Times New Roman"/>
              <a:ea typeface="Times New Roman"/>
              <a:cs typeface="Times New Roman"/>
              <a:sym typeface="Times New Roman"/>
            </a:endParaRPr>
          </a:p>
        </p:txBody>
      </p:sp>
      <p:sp>
        <p:nvSpPr>
          <p:cNvPr id="69" name="Google Shape;69;p15"/>
          <p:cNvSpPr txBox="1"/>
          <p:nvPr>
            <p:ph idx="1" type="body"/>
          </p:nvPr>
        </p:nvSpPr>
        <p:spPr>
          <a:xfrm>
            <a:off x="311700" y="863550"/>
            <a:ext cx="8678700" cy="39381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1500"/>
              </a:spcBef>
              <a:spcAft>
                <a:spcPts val="0"/>
              </a:spcAft>
              <a:buSzPts val="1800"/>
              <a:buFont typeface="Times New Roman"/>
              <a:buChar char="●"/>
            </a:pPr>
            <a:r>
              <a:rPr lang="en">
                <a:latin typeface="Times New Roman"/>
                <a:ea typeface="Times New Roman"/>
                <a:cs typeface="Times New Roman"/>
                <a:sym typeface="Times New Roman"/>
              </a:rPr>
              <a:t>Ionized regions, once formed, start growing in size and overlap with each other as the reionization progresses.</a:t>
            </a:r>
            <a:endParaRPr>
              <a:latin typeface="Times New Roman"/>
              <a:ea typeface="Times New Roman"/>
              <a:cs typeface="Times New Roman"/>
              <a:sym typeface="Times New Roman"/>
            </a:endParaRPr>
          </a:p>
          <a:p>
            <a:pPr indent="0" lvl="0" marL="457200" rtl="0" algn="l">
              <a:spcBef>
                <a:spcPts val="1500"/>
              </a:spcBef>
              <a:spcAft>
                <a:spcPts val="0"/>
              </a:spcAft>
              <a:buNone/>
            </a:pPr>
            <a:r>
              <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7200"/>
              <a:buNone/>
            </a:pPr>
            <a:r>
              <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7200"/>
              <a:buNone/>
            </a:pPr>
            <a:r>
              <a:t/>
            </a:r>
            <a:endParaRPr sz="3284">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720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SzPts val="720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SzPts val="7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Percolation analysis on light-cone maps</a:t>
            </a:r>
            <a:endParaRPr/>
          </a:p>
        </p:txBody>
      </p:sp>
      <p:sp>
        <p:nvSpPr>
          <p:cNvPr id="336" name="Google Shape;336;p42"/>
          <p:cNvSpPr txBox="1"/>
          <p:nvPr>
            <p:ph idx="1" type="body"/>
          </p:nvPr>
        </p:nvSpPr>
        <p:spPr>
          <a:xfrm>
            <a:off x="311700" y="804800"/>
            <a:ext cx="8520600" cy="394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Clumping model</a:t>
            </a:r>
            <a:endParaRPr>
              <a:latin typeface="Times New Roman"/>
              <a:ea typeface="Times New Roman"/>
              <a:cs typeface="Times New Roman"/>
              <a:sym typeface="Times New Roman"/>
            </a:endParaRPr>
          </a:p>
        </p:txBody>
      </p:sp>
      <p:pic>
        <p:nvPicPr>
          <p:cNvPr id="337" name="Google Shape;337;p42"/>
          <p:cNvPicPr preferRelativeResize="0"/>
          <p:nvPr/>
        </p:nvPicPr>
        <p:blipFill>
          <a:blip r:embed="rId3">
            <a:alphaModFix/>
          </a:blip>
          <a:stretch>
            <a:fillRect/>
          </a:stretch>
        </p:blipFill>
        <p:spPr>
          <a:xfrm>
            <a:off x="0" y="1323200"/>
            <a:ext cx="4572001" cy="2648450"/>
          </a:xfrm>
          <a:prstGeom prst="rect">
            <a:avLst/>
          </a:prstGeom>
          <a:noFill/>
          <a:ln>
            <a:noFill/>
          </a:ln>
        </p:spPr>
      </p:pic>
      <p:pic>
        <p:nvPicPr>
          <p:cNvPr id="338" name="Google Shape;338;p42"/>
          <p:cNvPicPr preferRelativeResize="0"/>
          <p:nvPr/>
        </p:nvPicPr>
        <p:blipFill>
          <a:blip r:embed="rId4">
            <a:alphaModFix/>
          </a:blip>
          <a:stretch>
            <a:fillRect/>
          </a:stretch>
        </p:blipFill>
        <p:spPr>
          <a:xfrm>
            <a:off x="4368400" y="1323200"/>
            <a:ext cx="4775599" cy="2648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44" name="Google Shape;344;p43"/>
          <p:cNvSpPr txBox="1"/>
          <p:nvPr>
            <p:ph idx="1" type="body"/>
          </p:nvPr>
        </p:nvSpPr>
        <p:spPr>
          <a:xfrm>
            <a:off x="311700" y="804825"/>
            <a:ext cx="8520600" cy="40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Power law (n=3)</a:t>
            </a:r>
            <a:endParaRPr>
              <a:latin typeface="Times New Roman"/>
              <a:ea typeface="Times New Roman"/>
              <a:cs typeface="Times New Roman"/>
              <a:sym typeface="Times New Roman"/>
            </a:endParaRPr>
          </a:p>
        </p:txBody>
      </p:sp>
      <p:sp>
        <p:nvSpPr>
          <p:cNvPr id="345" name="Google Shape;345;p43"/>
          <p:cNvSpPr txBox="1"/>
          <p:nvPr/>
        </p:nvSpPr>
        <p:spPr>
          <a:xfrm>
            <a:off x="380400" y="1210725"/>
            <a:ext cx="4120800" cy="358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100% UV photon contribution from galaxies residing in halos.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Density independent uniform rate of recombination.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pic>
        <p:nvPicPr>
          <p:cNvPr id="346" name="Google Shape;346;p43"/>
          <p:cNvPicPr preferRelativeResize="0"/>
          <p:nvPr/>
        </p:nvPicPr>
        <p:blipFill>
          <a:blip r:embed="rId3">
            <a:alphaModFix/>
          </a:blip>
          <a:stretch>
            <a:fillRect/>
          </a:stretch>
        </p:blipFill>
        <p:spPr>
          <a:xfrm>
            <a:off x="4245700" y="1259150"/>
            <a:ext cx="5246550" cy="3147930"/>
          </a:xfrm>
          <a:prstGeom prst="rect">
            <a:avLst/>
          </a:prstGeom>
          <a:noFill/>
          <a:ln>
            <a:noFill/>
          </a:ln>
        </p:spPr>
      </p:pic>
      <p:sp>
        <p:nvSpPr>
          <p:cNvPr id="347" name="Google Shape;347;p43"/>
          <p:cNvSpPr txBox="1"/>
          <p:nvPr/>
        </p:nvSpPr>
        <p:spPr>
          <a:xfrm>
            <a:off x="4695075" y="4380675"/>
            <a:ext cx="4449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PL (n=3)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53" name="Google Shape;353;p44"/>
          <p:cNvSpPr txBox="1"/>
          <p:nvPr>
            <p:ph idx="1" type="body"/>
          </p:nvPr>
        </p:nvSpPr>
        <p:spPr>
          <a:xfrm>
            <a:off x="311700" y="804825"/>
            <a:ext cx="8520600" cy="40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Power law (n=3)</a:t>
            </a:r>
            <a:endParaRPr>
              <a:latin typeface="Times New Roman"/>
              <a:ea typeface="Times New Roman"/>
              <a:cs typeface="Times New Roman"/>
              <a:sym typeface="Times New Roman"/>
            </a:endParaRPr>
          </a:p>
        </p:txBody>
      </p:sp>
      <p:sp>
        <p:nvSpPr>
          <p:cNvPr id="354" name="Google Shape;354;p44"/>
          <p:cNvSpPr txBox="1"/>
          <p:nvPr/>
        </p:nvSpPr>
        <p:spPr>
          <a:xfrm>
            <a:off x="380400" y="1210725"/>
            <a:ext cx="4120800" cy="358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100% UV photon contribution from galaxies residing in halos.</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Density independent uniform rate of recombination.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M</a:t>
            </a:r>
            <a:r>
              <a:rPr baseline="-25000" lang="en" sz="1800">
                <a:solidFill>
                  <a:schemeClr val="dk2"/>
                </a:solidFill>
                <a:latin typeface="Times New Roman"/>
                <a:ea typeface="Times New Roman"/>
                <a:cs typeface="Times New Roman"/>
                <a:sym typeface="Times New Roman"/>
              </a:rPr>
              <a:t>h</a:t>
            </a:r>
            <a:r>
              <a:rPr baseline="30000" lang="en" sz="1800">
                <a:solidFill>
                  <a:schemeClr val="dk2"/>
                </a:solidFill>
                <a:latin typeface="Times New Roman"/>
                <a:ea typeface="Times New Roman"/>
                <a:cs typeface="Times New Roman"/>
                <a:sym typeface="Times New Roman"/>
              </a:rPr>
              <a:t>3</a:t>
            </a:r>
            <a:endParaRPr baseline="30000"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800">
                <a:solidFill>
                  <a:schemeClr val="dk2"/>
                </a:solidFill>
                <a:latin typeface="Times New Roman"/>
                <a:ea typeface="Times New Roman"/>
                <a:cs typeface="Times New Roman"/>
                <a:sym typeface="Times New Roman"/>
              </a:rPr>
              <a:t>Where N</a:t>
            </a:r>
            <a:r>
              <a:rPr baseline="-25000" lang="en" sz="1800">
                <a:solidFill>
                  <a:schemeClr val="dk2"/>
                </a:solidFill>
                <a:latin typeface="Times New Roman"/>
                <a:ea typeface="Times New Roman"/>
                <a:cs typeface="Times New Roman"/>
                <a:sym typeface="Times New Roman"/>
              </a:rPr>
              <a:t>𝛄  </a:t>
            </a:r>
            <a:r>
              <a:rPr lang="en" sz="1800">
                <a:solidFill>
                  <a:schemeClr val="dk2"/>
                </a:solidFill>
                <a:latin typeface="Times New Roman"/>
                <a:ea typeface="Times New Roman"/>
                <a:cs typeface="Times New Roman"/>
                <a:sym typeface="Times New Roman"/>
              </a:rPr>
              <a:t>(M</a:t>
            </a:r>
            <a:r>
              <a:rPr baseline="-25000" lang="en" sz="1800">
                <a:solidFill>
                  <a:schemeClr val="dk2"/>
                </a:solidFill>
                <a:latin typeface="Times New Roman"/>
                <a:ea typeface="Times New Roman"/>
                <a:cs typeface="Times New Roman"/>
                <a:sym typeface="Times New Roman"/>
              </a:rPr>
              <a:t>h</a:t>
            </a:r>
            <a:r>
              <a:rPr lang="en" sz="1800">
                <a:solidFill>
                  <a:schemeClr val="dk2"/>
                </a:solidFill>
                <a:latin typeface="Times New Roman"/>
                <a:ea typeface="Times New Roman"/>
                <a:cs typeface="Times New Roman"/>
                <a:sym typeface="Times New Roman"/>
              </a:rPr>
              <a:t>) = Total number of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800">
                <a:solidFill>
                  <a:schemeClr val="dk2"/>
                </a:solidFill>
                <a:latin typeface="Times New Roman"/>
                <a:ea typeface="Times New Roman"/>
                <a:cs typeface="Times New Roman"/>
                <a:sym typeface="Times New Roman"/>
              </a:rPr>
              <a:t>                             ionizing  photons</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800">
                <a:solidFill>
                  <a:schemeClr val="dk2"/>
                </a:solidFill>
                <a:latin typeface="Times New Roman"/>
                <a:ea typeface="Times New Roman"/>
                <a:cs typeface="Times New Roman"/>
                <a:sym typeface="Times New Roman"/>
              </a:rPr>
              <a:t>                             emitted from a </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800">
                <a:solidFill>
                  <a:schemeClr val="dk2"/>
                </a:solidFill>
                <a:latin typeface="Times New Roman"/>
                <a:ea typeface="Times New Roman"/>
                <a:cs typeface="Times New Roman"/>
                <a:sym typeface="Times New Roman"/>
              </a:rPr>
              <a:t>                             halo of mass “M”</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800">
                <a:solidFill>
                  <a:schemeClr val="dk2"/>
                </a:solidFill>
                <a:latin typeface="Times New Roman"/>
                <a:ea typeface="Times New Roman"/>
                <a:cs typeface="Times New Roman"/>
                <a:sym typeface="Times New Roman"/>
              </a:rPr>
              <a:t>                   M</a:t>
            </a:r>
            <a:r>
              <a:rPr baseline="-25000" lang="en" sz="1800">
                <a:solidFill>
                  <a:schemeClr val="dk2"/>
                </a:solidFill>
                <a:latin typeface="Times New Roman"/>
                <a:ea typeface="Times New Roman"/>
                <a:cs typeface="Times New Roman"/>
                <a:sym typeface="Times New Roman"/>
              </a:rPr>
              <a:t>h </a:t>
            </a:r>
            <a:r>
              <a:rPr lang="en" sz="1800">
                <a:solidFill>
                  <a:schemeClr val="dk2"/>
                </a:solidFill>
                <a:latin typeface="Times New Roman"/>
                <a:ea typeface="Times New Roman"/>
                <a:cs typeface="Times New Roman"/>
                <a:sym typeface="Times New Roman"/>
              </a:rPr>
              <a:t> = Mass of halo.   </a:t>
            </a:r>
            <a:endParaRPr sz="1800">
              <a:solidFill>
                <a:schemeClr val="dk2"/>
              </a:solidFill>
              <a:latin typeface="Times New Roman"/>
              <a:ea typeface="Times New Roman"/>
              <a:cs typeface="Times New Roman"/>
              <a:sym typeface="Times New Roman"/>
            </a:endParaRPr>
          </a:p>
        </p:txBody>
      </p:sp>
      <p:pic>
        <p:nvPicPr>
          <p:cNvPr id="355" name="Google Shape;355;p44"/>
          <p:cNvPicPr preferRelativeResize="0"/>
          <p:nvPr/>
        </p:nvPicPr>
        <p:blipFill>
          <a:blip r:embed="rId3">
            <a:alphaModFix/>
          </a:blip>
          <a:stretch>
            <a:fillRect/>
          </a:stretch>
        </p:blipFill>
        <p:spPr>
          <a:xfrm>
            <a:off x="4245700" y="1259150"/>
            <a:ext cx="5246550" cy="3147930"/>
          </a:xfrm>
          <a:prstGeom prst="rect">
            <a:avLst/>
          </a:prstGeom>
          <a:noFill/>
          <a:ln>
            <a:noFill/>
          </a:ln>
        </p:spPr>
      </p:pic>
      <p:sp>
        <p:nvSpPr>
          <p:cNvPr id="356" name="Google Shape;356;p44"/>
          <p:cNvSpPr txBox="1"/>
          <p:nvPr/>
        </p:nvSpPr>
        <p:spPr>
          <a:xfrm>
            <a:off x="4695075" y="4380675"/>
            <a:ext cx="4449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PL (n=3)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62" name="Google Shape;362;p45"/>
          <p:cNvSpPr txBox="1"/>
          <p:nvPr>
            <p:ph idx="1" type="body"/>
          </p:nvPr>
        </p:nvSpPr>
        <p:spPr>
          <a:xfrm>
            <a:off x="311700" y="804825"/>
            <a:ext cx="8520600" cy="405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Power law (n=3)</a:t>
            </a:r>
            <a:endParaRPr/>
          </a:p>
        </p:txBody>
      </p:sp>
      <p:pic>
        <p:nvPicPr>
          <p:cNvPr id="363" name="Google Shape;363;p45"/>
          <p:cNvPicPr preferRelativeResize="0"/>
          <p:nvPr/>
        </p:nvPicPr>
        <p:blipFill>
          <a:blip r:embed="rId3">
            <a:alphaModFix/>
          </a:blip>
          <a:stretch>
            <a:fillRect/>
          </a:stretch>
        </p:blipFill>
        <p:spPr>
          <a:xfrm>
            <a:off x="-71575" y="1405025"/>
            <a:ext cx="4695600" cy="3098350"/>
          </a:xfrm>
          <a:prstGeom prst="rect">
            <a:avLst/>
          </a:prstGeom>
          <a:noFill/>
          <a:ln>
            <a:noFill/>
          </a:ln>
        </p:spPr>
      </p:pic>
      <p:pic>
        <p:nvPicPr>
          <p:cNvPr id="364" name="Google Shape;364;p45"/>
          <p:cNvPicPr preferRelativeResize="0"/>
          <p:nvPr/>
        </p:nvPicPr>
        <p:blipFill>
          <a:blip r:embed="rId4">
            <a:alphaModFix/>
          </a:blip>
          <a:stretch>
            <a:fillRect/>
          </a:stretch>
        </p:blipFill>
        <p:spPr>
          <a:xfrm>
            <a:off x="4766275" y="1405025"/>
            <a:ext cx="4572001" cy="3006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6"/>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70" name="Google Shape;370;p46"/>
          <p:cNvSpPr txBox="1"/>
          <p:nvPr>
            <p:ph idx="1" type="body"/>
          </p:nvPr>
        </p:nvSpPr>
        <p:spPr>
          <a:xfrm>
            <a:off x="311700" y="907050"/>
            <a:ext cx="8520600" cy="384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UV+SXR+UIB</a:t>
            </a:r>
            <a:endParaRPr>
              <a:latin typeface="Times New Roman"/>
              <a:ea typeface="Times New Roman"/>
              <a:cs typeface="Times New Roman"/>
              <a:sym typeface="Times New Roman"/>
            </a:endParaRPr>
          </a:p>
        </p:txBody>
      </p:sp>
      <p:pic>
        <p:nvPicPr>
          <p:cNvPr id="371" name="Google Shape;371;p46"/>
          <p:cNvPicPr preferRelativeResize="0"/>
          <p:nvPr/>
        </p:nvPicPr>
        <p:blipFill rotWithShape="1">
          <a:blip r:embed="rId3">
            <a:alphaModFix/>
          </a:blip>
          <a:srcRect b="0" l="-8250" r="8249" t="0"/>
          <a:stretch/>
        </p:blipFill>
        <p:spPr>
          <a:xfrm>
            <a:off x="3591250" y="907050"/>
            <a:ext cx="5634325" cy="3713475"/>
          </a:xfrm>
          <a:prstGeom prst="rect">
            <a:avLst/>
          </a:prstGeom>
          <a:noFill/>
          <a:ln>
            <a:noFill/>
          </a:ln>
        </p:spPr>
      </p:pic>
      <p:sp>
        <p:nvSpPr>
          <p:cNvPr id="372" name="Google Shape;372;p46"/>
          <p:cNvSpPr txBox="1"/>
          <p:nvPr/>
        </p:nvSpPr>
        <p:spPr>
          <a:xfrm>
            <a:off x="421300" y="1507250"/>
            <a:ext cx="3650700" cy="324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50% </a:t>
            </a:r>
            <a:r>
              <a:rPr lang="en" sz="1800">
                <a:solidFill>
                  <a:schemeClr val="dk2"/>
                </a:solidFill>
                <a:latin typeface="Times New Roman"/>
                <a:ea typeface="Times New Roman"/>
                <a:cs typeface="Times New Roman"/>
                <a:sym typeface="Times New Roman"/>
              </a:rPr>
              <a:t>UV photon contribution + 10% hard X-ray photon contribution + 40% soft X-ray contribution.</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a:p>
            <a:pPr indent="-342900" lvl="0" marL="457200" rtl="0" algn="l">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Density independent uniform rate of recombination.</a:t>
            </a:r>
            <a:endParaRPr sz="1800">
              <a:solidFill>
                <a:schemeClr val="dk2"/>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800">
              <a:solidFill>
                <a:schemeClr val="dk2"/>
              </a:solidFill>
            </a:endParaRPr>
          </a:p>
        </p:txBody>
      </p:sp>
      <p:sp>
        <p:nvSpPr>
          <p:cNvPr id="373" name="Google Shape;373;p46"/>
          <p:cNvSpPr txBox="1"/>
          <p:nvPr/>
        </p:nvSpPr>
        <p:spPr>
          <a:xfrm>
            <a:off x="4695075" y="4380675"/>
            <a:ext cx="4449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Figure: A slice cut along the line of sight of a light-cone tomographic map of UV+SXR+UIB model.</a:t>
            </a:r>
            <a:endParaRPr sz="1200">
              <a:solidFill>
                <a:schemeClr val="dk2"/>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311700" y="87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Percolation analysis on light-cone maps</a:t>
            </a:r>
            <a:endParaRPr>
              <a:latin typeface="Times New Roman"/>
              <a:ea typeface="Times New Roman"/>
              <a:cs typeface="Times New Roman"/>
              <a:sym typeface="Times New Roman"/>
            </a:endParaRPr>
          </a:p>
        </p:txBody>
      </p:sp>
      <p:sp>
        <p:nvSpPr>
          <p:cNvPr id="379" name="Google Shape;379;p47"/>
          <p:cNvSpPr txBox="1"/>
          <p:nvPr>
            <p:ph idx="1" type="body"/>
          </p:nvPr>
        </p:nvSpPr>
        <p:spPr>
          <a:xfrm>
            <a:off x="311700" y="896825"/>
            <a:ext cx="8520600" cy="384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Times New Roman"/>
                <a:ea typeface="Times New Roman"/>
                <a:cs typeface="Times New Roman"/>
                <a:sym typeface="Times New Roman"/>
              </a:rPr>
              <a:t>UV+SXR+UIB</a:t>
            </a:r>
            <a:endParaRPr>
              <a:latin typeface="Times New Roman"/>
              <a:ea typeface="Times New Roman"/>
              <a:cs typeface="Times New Roman"/>
              <a:sym typeface="Times New Roman"/>
            </a:endParaRPr>
          </a:p>
        </p:txBody>
      </p:sp>
      <p:pic>
        <p:nvPicPr>
          <p:cNvPr id="380" name="Google Shape;380;p47"/>
          <p:cNvPicPr preferRelativeResize="0"/>
          <p:nvPr/>
        </p:nvPicPr>
        <p:blipFill>
          <a:blip r:embed="rId3">
            <a:alphaModFix/>
          </a:blip>
          <a:stretch>
            <a:fillRect/>
          </a:stretch>
        </p:blipFill>
        <p:spPr>
          <a:xfrm>
            <a:off x="-102275" y="1589125"/>
            <a:ext cx="4674275" cy="2515450"/>
          </a:xfrm>
          <a:prstGeom prst="rect">
            <a:avLst/>
          </a:prstGeom>
          <a:noFill/>
          <a:ln>
            <a:noFill/>
          </a:ln>
        </p:spPr>
      </p:pic>
      <p:pic>
        <p:nvPicPr>
          <p:cNvPr id="381" name="Google Shape;381;p47"/>
          <p:cNvPicPr preferRelativeResize="0"/>
          <p:nvPr/>
        </p:nvPicPr>
        <p:blipFill>
          <a:blip r:embed="rId4">
            <a:alphaModFix/>
          </a:blip>
          <a:stretch>
            <a:fillRect/>
          </a:stretch>
        </p:blipFill>
        <p:spPr>
          <a:xfrm>
            <a:off x="4419525" y="1529300"/>
            <a:ext cx="4918526" cy="25752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87" name="Google Shape;38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Volume of chunk chosen impacts the evolution of LCS with redshift for all the reionization scenarios.</a:t>
            </a:r>
            <a:endParaRPr sz="1900"/>
          </a:p>
          <a:p>
            <a:pPr indent="0" lvl="0" marL="137160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93" name="Google Shape;39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Volume of chunk chosen impacts the evolution of LCS with redshift for all the reionization scenarios.</a:t>
            </a:r>
            <a:endParaRPr sz="1900"/>
          </a:p>
          <a:p>
            <a:pPr indent="0" lvl="0" marL="13716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Except power law (n=3) model, all the reionization scenarios retains the trend of the evolution of LCS.</a:t>
            </a:r>
            <a:endParaRPr sz="1900"/>
          </a:p>
          <a:p>
            <a:pPr indent="0" lvl="0" marL="0" rtl="0" algn="l">
              <a:spcBef>
                <a:spcPts val="0"/>
              </a:spcBef>
              <a:spcAft>
                <a:spcPts val="0"/>
              </a:spcAft>
              <a:buNone/>
            </a:pPr>
            <a:r>
              <a:t/>
            </a:r>
            <a:endParaRPr sz="1900"/>
          </a:p>
          <a:p>
            <a:pPr indent="0" lvl="0" marL="457200" rtl="0" algn="l">
              <a:spcBef>
                <a:spcPts val="0"/>
              </a:spcBef>
              <a:spcAft>
                <a:spcPts val="0"/>
              </a:spcAft>
              <a:buNone/>
            </a:pPr>
            <a:r>
              <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99" name="Google Shape;399;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Volume of chunk chosen impacts the evolution of LCS with redshift for all the reionization scenarios.</a:t>
            </a:r>
            <a:endParaRPr sz="1900"/>
          </a:p>
          <a:p>
            <a:pPr indent="0" lvl="0" marL="13716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Except power law (n=3) model, all the reionization scenarios retains the trend of the evolution of LCS.</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Different reionization scenarios can be distinguished from each other by doing LCS analysis even after light-cone effect is taken into account.</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260575" y="28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05" name="Google Shape;405;p51"/>
          <p:cNvSpPr txBox="1"/>
          <p:nvPr>
            <p:ph idx="1" type="body"/>
          </p:nvPr>
        </p:nvSpPr>
        <p:spPr>
          <a:xfrm>
            <a:off x="311700" y="1057325"/>
            <a:ext cx="8520600" cy="3511500"/>
          </a:xfrm>
          <a:prstGeom prst="rect">
            <a:avLst/>
          </a:prstGeom>
        </p:spPr>
        <p:txBody>
          <a:bodyPr anchorCtr="0" anchor="t" bIns="91425" lIns="91425" spcFirstLastPara="1" rIns="91425" wrap="square" tIns="91425">
            <a:normAutofit/>
          </a:bodyPr>
          <a:lstStyle/>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What happens to LCS when we include the telescope beam, noise, foregrounds</a:t>
            </a:r>
            <a:r>
              <a:rPr lang="en" sz="1997">
                <a:latin typeface="Times New Roman"/>
                <a:ea typeface="Times New Roman"/>
                <a:cs typeface="Times New Roman"/>
                <a:sym typeface="Times New Roman"/>
              </a:rPr>
              <a:t> etc. on light cone maps?</a:t>
            </a:r>
            <a:endParaRPr sz="1997">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997">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t/>
            </a:r>
            <a:endParaRPr sz="1997">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2303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Epoch of Reionization</a:t>
            </a:r>
            <a:endParaRPr>
              <a:latin typeface="Times New Roman"/>
              <a:ea typeface="Times New Roman"/>
              <a:cs typeface="Times New Roman"/>
              <a:sym typeface="Times New Roman"/>
            </a:endParaRPr>
          </a:p>
        </p:txBody>
      </p:sp>
      <p:sp>
        <p:nvSpPr>
          <p:cNvPr id="75" name="Google Shape;75;p16"/>
          <p:cNvSpPr txBox="1"/>
          <p:nvPr>
            <p:ph idx="1" type="body"/>
          </p:nvPr>
        </p:nvSpPr>
        <p:spPr>
          <a:xfrm>
            <a:off x="311700" y="863550"/>
            <a:ext cx="8678700" cy="3938100"/>
          </a:xfrm>
          <a:prstGeom prst="rect">
            <a:avLst/>
          </a:prstGeom>
          <a:noFill/>
          <a:ln>
            <a:noFill/>
          </a:ln>
        </p:spPr>
        <p:txBody>
          <a:bodyPr anchorCtr="0" anchor="t" bIns="91425" lIns="91425" spcFirstLastPara="1" rIns="91425" wrap="square" tIns="91425">
            <a:normAutofit fontScale="40000" lnSpcReduction="10000"/>
          </a:bodyPr>
          <a:lstStyle/>
          <a:p>
            <a:pPr indent="-342900" lvl="0" marL="457200" rtl="0" algn="l">
              <a:lnSpc>
                <a:spcPct val="115000"/>
              </a:lnSpc>
              <a:spcBef>
                <a:spcPts val="1500"/>
              </a:spcBef>
              <a:spcAft>
                <a:spcPts val="0"/>
              </a:spcAft>
              <a:buSzPct val="100000"/>
              <a:buFont typeface="Times New Roman"/>
              <a:buChar char="●"/>
            </a:pPr>
            <a:r>
              <a:rPr lang="en" sz="4500">
                <a:latin typeface="Times New Roman"/>
                <a:ea typeface="Times New Roman"/>
                <a:cs typeface="Times New Roman"/>
                <a:sym typeface="Times New Roman"/>
              </a:rPr>
              <a:t>Ionized regions, once formed, start growing in size and overlap with each other as the reionization progresses.</a:t>
            </a:r>
            <a:endParaRPr sz="4500">
              <a:latin typeface="Times New Roman"/>
              <a:ea typeface="Times New Roman"/>
              <a:cs typeface="Times New Roman"/>
              <a:sym typeface="Times New Roman"/>
            </a:endParaRPr>
          </a:p>
          <a:p>
            <a:pPr indent="-342900" lvl="0" marL="457200" rtl="0" algn="l">
              <a:spcBef>
                <a:spcPts val="1500"/>
              </a:spcBef>
              <a:spcAft>
                <a:spcPts val="0"/>
              </a:spcAft>
              <a:buSzPct val="100000"/>
              <a:buFont typeface="Times New Roman"/>
              <a:buChar char="●"/>
            </a:pPr>
            <a:r>
              <a:rPr lang="en" sz="4500">
                <a:latin typeface="Times New Roman"/>
                <a:ea typeface="Times New Roman"/>
                <a:cs typeface="Times New Roman"/>
                <a:sym typeface="Times New Roman"/>
              </a:rPr>
              <a:t>Epoch of Reionization (EoR) is the period when the neutral matter present in the Intergalactic medium (IGM) had been gradually ionized .</a:t>
            </a:r>
            <a:endParaRPr sz="4500">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4500">
              <a:latin typeface="Times New Roman"/>
              <a:ea typeface="Times New Roman"/>
              <a:cs typeface="Times New Roman"/>
              <a:sym typeface="Times New Roman"/>
            </a:endParaRPr>
          </a:p>
          <a:p>
            <a:pPr indent="0" lvl="0" marL="457200" rtl="0" algn="l">
              <a:lnSpc>
                <a:spcPct val="115000"/>
              </a:lnSpc>
              <a:spcBef>
                <a:spcPts val="1500"/>
              </a:spcBef>
              <a:spcAft>
                <a:spcPts val="0"/>
              </a:spcAft>
              <a:buSzPct val="130909"/>
              <a:buNone/>
            </a:pPr>
            <a:r>
              <a:t/>
            </a:r>
            <a:endParaRPr sz="5500">
              <a:latin typeface="Times New Roman"/>
              <a:ea typeface="Times New Roman"/>
              <a:cs typeface="Times New Roman"/>
              <a:sym typeface="Times New Roman"/>
            </a:endParaRPr>
          </a:p>
          <a:p>
            <a:pPr indent="0" lvl="0" marL="457200" rtl="0" algn="l">
              <a:lnSpc>
                <a:spcPct val="115000"/>
              </a:lnSpc>
              <a:spcBef>
                <a:spcPts val="1500"/>
              </a:spcBef>
              <a:spcAft>
                <a:spcPts val="0"/>
              </a:spcAft>
              <a:buSzPct val="219244"/>
              <a:buNone/>
            </a:pPr>
            <a:r>
              <a:t/>
            </a:r>
            <a:endParaRPr sz="3284">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288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SzPts val="288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SzPts val="288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260575" y="28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11" name="Google Shape;411;p52"/>
          <p:cNvSpPr txBox="1"/>
          <p:nvPr>
            <p:ph idx="1" type="body"/>
          </p:nvPr>
        </p:nvSpPr>
        <p:spPr>
          <a:xfrm>
            <a:off x="311700" y="1057325"/>
            <a:ext cx="8520600" cy="3511500"/>
          </a:xfrm>
          <a:prstGeom prst="rect">
            <a:avLst/>
          </a:prstGeom>
        </p:spPr>
        <p:txBody>
          <a:bodyPr anchorCtr="0" anchor="t" bIns="91425" lIns="91425" spcFirstLastPara="1" rIns="91425" wrap="square" tIns="91425">
            <a:normAutofit/>
          </a:bodyPr>
          <a:lstStyle/>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What happens to LCS when we include the telescope beam, noise, foregrounds etc. on light cone maps?</a:t>
            </a:r>
            <a:endParaRPr sz="1997">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997">
              <a:latin typeface="Times New Roman"/>
              <a:ea typeface="Times New Roman"/>
              <a:cs typeface="Times New Roman"/>
              <a:sym typeface="Times New Roman"/>
            </a:endParaRPr>
          </a:p>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Is it possible to constrain EoR history using LCS taking light-cone effect into account?</a:t>
            </a:r>
            <a:endParaRPr sz="1997">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997">
              <a:latin typeface="Times New Roman"/>
              <a:ea typeface="Times New Roman"/>
              <a:cs typeface="Times New Roman"/>
              <a:sym typeface="Times New Roman"/>
            </a:endParaRPr>
          </a:p>
          <a:p>
            <a:pPr indent="0" lvl="0" marL="457200" rtl="0" algn="l">
              <a:lnSpc>
                <a:spcPct val="105000"/>
              </a:lnSpc>
              <a:spcBef>
                <a:spcPts val="1200"/>
              </a:spcBef>
              <a:spcAft>
                <a:spcPts val="0"/>
              </a:spcAft>
              <a:buNone/>
            </a:pPr>
            <a:r>
              <a:t/>
            </a:r>
            <a:endParaRPr sz="1997">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3"/>
          <p:cNvSpPr txBox="1"/>
          <p:nvPr>
            <p:ph type="title"/>
          </p:nvPr>
        </p:nvSpPr>
        <p:spPr>
          <a:xfrm>
            <a:off x="260575" y="281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417" name="Google Shape;417;p53"/>
          <p:cNvSpPr txBox="1"/>
          <p:nvPr>
            <p:ph idx="1" type="body"/>
          </p:nvPr>
        </p:nvSpPr>
        <p:spPr>
          <a:xfrm>
            <a:off x="311700" y="1057325"/>
            <a:ext cx="8520600" cy="3511500"/>
          </a:xfrm>
          <a:prstGeom prst="rect">
            <a:avLst/>
          </a:prstGeom>
        </p:spPr>
        <p:txBody>
          <a:bodyPr anchorCtr="0" anchor="t" bIns="91425" lIns="91425" spcFirstLastPara="1" rIns="91425" wrap="square" tIns="91425">
            <a:normAutofit/>
          </a:bodyPr>
          <a:lstStyle/>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What happens to LCS when we include the telescope beam, noise, foregrounds etc. on light cone maps?</a:t>
            </a:r>
            <a:endParaRPr sz="1997">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997">
              <a:latin typeface="Times New Roman"/>
              <a:ea typeface="Times New Roman"/>
              <a:cs typeface="Times New Roman"/>
              <a:sym typeface="Times New Roman"/>
            </a:endParaRPr>
          </a:p>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Is it possible to constrain EoR history using LCS taking light-cone effect into account?</a:t>
            </a:r>
            <a:endParaRPr sz="1997">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997">
              <a:latin typeface="Times New Roman"/>
              <a:ea typeface="Times New Roman"/>
              <a:cs typeface="Times New Roman"/>
              <a:sym typeface="Times New Roman"/>
            </a:endParaRPr>
          </a:p>
          <a:p>
            <a:pPr indent="-355419" lvl="0" marL="457200" rtl="0" algn="l">
              <a:lnSpc>
                <a:spcPct val="105000"/>
              </a:lnSpc>
              <a:spcBef>
                <a:spcPts val="1200"/>
              </a:spcBef>
              <a:spcAft>
                <a:spcPts val="0"/>
              </a:spcAft>
              <a:buSzPts val="1997"/>
              <a:buFont typeface="Times New Roman"/>
              <a:buChar char="●"/>
            </a:pPr>
            <a:r>
              <a:rPr lang="en" sz="1997">
                <a:latin typeface="Times New Roman"/>
                <a:ea typeface="Times New Roman"/>
                <a:cs typeface="Times New Roman"/>
                <a:sym typeface="Times New Roman"/>
              </a:rPr>
              <a:t>How does the morphology of ionized regions evolve for different reionization models when light-cone effect is taken into account?</a:t>
            </a:r>
            <a:endParaRPr sz="1997">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4"/>
          <p:cNvSpPr txBox="1"/>
          <p:nvPr>
            <p:ph type="title"/>
          </p:nvPr>
        </p:nvSpPr>
        <p:spPr>
          <a:xfrm>
            <a:off x="311700" y="46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Simulating 21-cm ionization maps</a:t>
            </a:r>
            <a:endParaRPr/>
          </a:p>
        </p:txBody>
      </p:sp>
      <p:sp>
        <p:nvSpPr>
          <p:cNvPr id="423" name="Google Shape;423;p54"/>
          <p:cNvSpPr txBox="1"/>
          <p:nvPr>
            <p:ph idx="1" type="body"/>
          </p:nvPr>
        </p:nvSpPr>
        <p:spPr>
          <a:xfrm>
            <a:off x="311700" y="582900"/>
            <a:ext cx="8520600" cy="442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4" name="Google Shape;424;p54"/>
          <p:cNvSpPr/>
          <p:nvPr/>
        </p:nvSpPr>
        <p:spPr>
          <a:xfrm>
            <a:off x="2650475" y="893725"/>
            <a:ext cx="2955300" cy="66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Dark matter distribution is obtained from N-body gravity only</a:t>
            </a:r>
            <a:endParaRPr/>
          </a:p>
          <a:p>
            <a:pPr indent="0" lvl="0" marL="0" rtl="0" algn="ctr">
              <a:spcBef>
                <a:spcPts val="0"/>
              </a:spcBef>
              <a:spcAft>
                <a:spcPts val="0"/>
              </a:spcAft>
              <a:buNone/>
            </a:pPr>
            <a:r>
              <a:rPr lang="en"/>
              <a:t>simulation.  </a:t>
            </a:r>
            <a:endParaRPr/>
          </a:p>
        </p:txBody>
      </p:sp>
      <p:sp>
        <p:nvSpPr>
          <p:cNvPr id="425" name="Google Shape;425;p54"/>
          <p:cNvSpPr/>
          <p:nvPr/>
        </p:nvSpPr>
        <p:spPr>
          <a:xfrm>
            <a:off x="3969575" y="1558525"/>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54"/>
          <p:cNvSpPr/>
          <p:nvPr/>
        </p:nvSpPr>
        <p:spPr>
          <a:xfrm>
            <a:off x="2681175" y="1936825"/>
            <a:ext cx="2955300" cy="66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Friends-of-Friends (FoF) algorithm is used to identify dark matter halos</a:t>
            </a:r>
            <a:endParaRPr/>
          </a:p>
        </p:txBody>
      </p:sp>
      <p:sp>
        <p:nvSpPr>
          <p:cNvPr id="427" name="Google Shape;427;p54"/>
          <p:cNvSpPr txBox="1"/>
          <p:nvPr/>
        </p:nvSpPr>
        <p:spPr>
          <a:xfrm>
            <a:off x="2844775" y="3235400"/>
            <a:ext cx="30600" cy="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8" name="Google Shape;428;p54"/>
          <p:cNvSpPr/>
          <p:nvPr/>
        </p:nvSpPr>
        <p:spPr>
          <a:xfrm>
            <a:off x="2665925" y="2985575"/>
            <a:ext cx="2924400" cy="8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identified halos are populated with ionizing sources and number of ionizing photons emitted by these sources are ascertained.</a:t>
            </a:r>
            <a:endParaRPr/>
          </a:p>
        </p:txBody>
      </p:sp>
      <p:sp>
        <p:nvSpPr>
          <p:cNvPr id="429" name="Google Shape;429;p54"/>
          <p:cNvSpPr/>
          <p:nvPr/>
        </p:nvSpPr>
        <p:spPr>
          <a:xfrm>
            <a:off x="3969575" y="2604450"/>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0" name="Google Shape;430;p54"/>
          <p:cNvSpPr/>
          <p:nvPr/>
        </p:nvSpPr>
        <p:spPr>
          <a:xfrm>
            <a:off x="4000275" y="3854675"/>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54"/>
          <p:cNvSpPr/>
          <p:nvPr/>
        </p:nvSpPr>
        <p:spPr>
          <a:xfrm>
            <a:off x="2681175" y="4227275"/>
            <a:ext cx="2909400" cy="66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The ionization of neutral hydrogen is modelled by transport of ionizing photons.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7" name="Google Shape;43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8" name="Google Shape;438;p55"/>
          <p:cNvPicPr preferRelativeResize="0"/>
          <p:nvPr/>
        </p:nvPicPr>
        <p:blipFill>
          <a:blip r:embed="rId3">
            <a:alphaModFix/>
          </a:blip>
          <a:stretch>
            <a:fillRect/>
          </a:stretch>
        </p:blipFill>
        <p:spPr>
          <a:xfrm>
            <a:off x="0" y="285750"/>
            <a:ext cx="9143998" cy="45719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4" name="Google Shape;444;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5" name="Google Shape;445;p56"/>
          <p:cNvPicPr preferRelativeResize="0"/>
          <p:nvPr/>
        </p:nvPicPr>
        <p:blipFill>
          <a:blip r:embed="rId3">
            <a:alphaModFix/>
          </a:blip>
          <a:stretch>
            <a:fillRect/>
          </a:stretch>
        </p:blipFill>
        <p:spPr>
          <a:xfrm>
            <a:off x="5462550" y="1088000"/>
            <a:ext cx="3221075" cy="2321224"/>
          </a:xfrm>
          <a:prstGeom prst="rect">
            <a:avLst/>
          </a:prstGeom>
          <a:noFill/>
          <a:ln>
            <a:noFill/>
          </a:ln>
        </p:spPr>
      </p:pic>
      <p:pic>
        <p:nvPicPr>
          <p:cNvPr id="446" name="Google Shape;446;p56"/>
          <p:cNvPicPr preferRelativeResize="0"/>
          <p:nvPr/>
        </p:nvPicPr>
        <p:blipFill>
          <a:blip r:embed="rId4">
            <a:alphaModFix/>
          </a:blip>
          <a:stretch>
            <a:fillRect/>
          </a:stretch>
        </p:blipFill>
        <p:spPr>
          <a:xfrm>
            <a:off x="2961463" y="1152475"/>
            <a:ext cx="3221075" cy="2321224"/>
          </a:xfrm>
          <a:prstGeom prst="rect">
            <a:avLst/>
          </a:prstGeom>
          <a:noFill/>
          <a:ln>
            <a:noFill/>
          </a:ln>
        </p:spPr>
      </p:pic>
      <p:pic>
        <p:nvPicPr>
          <p:cNvPr id="447" name="Google Shape;447;p56"/>
          <p:cNvPicPr preferRelativeResize="0"/>
          <p:nvPr/>
        </p:nvPicPr>
        <p:blipFill>
          <a:blip r:embed="rId5">
            <a:alphaModFix/>
          </a:blip>
          <a:stretch>
            <a:fillRect/>
          </a:stretch>
        </p:blipFill>
        <p:spPr>
          <a:xfrm>
            <a:off x="390625" y="1152475"/>
            <a:ext cx="3221075" cy="2321224"/>
          </a:xfrm>
          <a:prstGeom prst="rect">
            <a:avLst/>
          </a:prstGeom>
          <a:noFill/>
          <a:ln>
            <a:noFill/>
          </a:ln>
        </p:spPr>
      </p:pic>
      <p:sp>
        <p:nvSpPr>
          <p:cNvPr id="448" name="Google Shape;448;p56"/>
          <p:cNvSpPr txBox="1"/>
          <p:nvPr/>
        </p:nvSpPr>
        <p:spPr>
          <a:xfrm>
            <a:off x="1566575" y="3491025"/>
            <a:ext cx="10533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z=10.3</a:t>
            </a:r>
            <a:endParaRPr sz="1800">
              <a:solidFill>
                <a:schemeClr val="dk2"/>
              </a:solidFill>
            </a:endParaRPr>
          </a:p>
        </p:txBody>
      </p:sp>
      <p:sp>
        <p:nvSpPr>
          <p:cNvPr id="449" name="Google Shape;449;p56"/>
          <p:cNvSpPr txBox="1"/>
          <p:nvPr/>
        </p:nvSpPr>
        <p:spPr>
          <a:xfrm>
            <a:off x="4096488" y="3491025"/>
            <a:ext cx="10533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z=10.0</a:t>
            </a:r>
            <a:endParaRPr sz="1800">
              <a:solidFill>
                <a:schemeClr val="dk2"/>
              </a:solidFill>
            </a:endParaRPr>
          </a:p>
        </p:txBody>
      </p:sp>
      <p:sp>
        <p:nvSpPr>
          <p:cNvPr id="450" name="Google Shape;450;p56"/>
          <p:cNvSpPr txBox="1"/>
          <p:nvPr/>
        </p:nvSpPr>
        <p:spPr>
          <a:xfrm>
            <a:off x="6881950" y="3479500"/>
            <a:ext cx="1053300" cy="3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z=9.92</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2303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Epoch of Reionization</a:t>
            </a:r>
            <a:endParaRPr>
              <a:latin typeface="Times New Roman"/>
              <a:ea typeface="Times New Roman"/>
              <a:cs typeface="Times New Roman"/>
              <a:sym typeface="Times New Roman"/>
            </a:endParaRPr>
          </a:p>
        </p:txBody>
      </p:sp>
      <p:sp>
        <p:nvSpPr>
          <p:cNvPr id="81" name="Google Shape;81;p17"/>
          <p:cNvSpPr txBox="1"/>
          <p:nvPr>
            <p:ph idx="1" type="body"/>
          </p:nvPr>
        </p:nvSpPr>
        <p:spPr>
          <a:xfrm>
            <a:off x="311700" y="863550"/>
            <a:ext cx="8678700" cy="3938100"/>
          </a:xfrm>
          <a:prstGeom prst="rect">
            <a:avLst/>
          </a:prstGeom>
          <a:noFill/>
          <a:ln>
            <a:noFill/>
          </a:ln>
        </p:spPr>
        <p:txBody>
          <a:bodyPr anchorCtr="0" anchor="t" bIns="91425" lIns="91425" spcFirstLastPara="1" rIns="91425" wrap="square" tIns="91425">
            <a:normAutofit fontScale="25000" lnSpcReduction="20000"/>
          </a:bodyPr>
          <a:lstStyle/>
          <a:p>
            <a:pPr indent="-342900" lvl="0" marL="457200" rtl="0" algn="l">
              <a:lnSpc>
                <a:spcPct val="105000"/>
              </a:lnSpc>
              <a:spcBef>
                <a:spcPts val="1500"/>
              </a:spcBef>
              <a:spcAft>
                <a:spcPts val="0"/>
              </a:spcAft>
              <a:buSzPct val="100000"/>
              <a:buFont typeface="Times New Roman"/>
              <a:buChar char="●"/>
            </a:pPr>
            <a:r>
              <a:rPr lang="en" sz="7200">
                <a:latin typeface="Times New Roman"/>
                <a:ea typeface="Times New Roman"/>
                <a:cs typeface="Times New Roman"/>
                <a:sym typeface="Times New Roman"/>
              </a:rPr>
              <a:t>Ionized regions, once formed, start growing in size and overlap with each other as the reionization progresses.</a:t>
            </a:r>
            <a:endParaRPr sz="7200">
              <a:latin typeface="Times New Roman"/>
              <a:ea typeface="Times New Roman"/>
              <a:cs typeface="Times New Roman"/>
              <a:sym typeface="Times New Roman"/>
            </a:endParaRPr>
          </a:p>
          <a:p>
            <a:pPr indent="-342900" lvl="0" marL="457200" rtl="0" algn="l">
              <a:lnSpc>
                <a:spcPct val="105000"/>
              </a:lnSpc>
              <a:spcBef>
                <a:spcPts val="1500"/>
              </a:spcBef>
              <a:spcAft>
                <a:spcPts val="0"/>
              </a:spcAft>
              <a:buSzPct val="100000"/>
              <a:buFont typeface="Times New Roman"/>
              <a:buChar char="●"/>
            </a:pPr>
            <a:r>
              <a:rPr lang="en" sz="7200">
                <a:latin typeface="Times New Roman"/>
                <a:ea typeface="Times New Roman"/>
                <a:cs typeface="Times New Roman"/>
                <a:sym typeface="Times New Roman"/>
              </a:rPr>
              <a:t>Epoch of Reionization (EoR) is the period when the neutral matter present in the Intergalactic medium (IGM) had been gradually ionized .</a:t>
            </a:r>
            <a:endParaRPr sz="7200">
              <a:latin typeface="Times New Roman"/>
              <a:ea typeface="Times New Roman"/>
              <a:cs typeface="Times New Roman"/>
              <a:sym typeface="Times New Roman"/>
            </a:endParaRPr>
          </a:p>
          <a:p>
            <a:pPr indent="-342900" lvl="0" marL="457200" rtl="0" algn="l">
              <a:lnSpc>
                <a:spcPct val="105000"/>
              </a:lnSpc>
              <a:spcBef>
                <a:spcPts val="1500"/>
              </a:spcBef>
              <a:spcAft>
                <a:spcPts val="0"/>
              </a:spcAft>
              <a:buSzPct val="100000"/>
              <a:buFont typeface="Times New Roman"/>
              <a:buChar char="●"/>
            </a:pPr>
            <a:r>
              <a:rPr lang="en" sz="7200">
                <a:latin typeface="Times New Roman"/>
                <a:ea typeface="Times New Roman"/>
                <a:cs typeface="Times New Roman"/>
                <a:sym typeface="Times New Roman"/>
              </a:rPr>
              <a:t>Observationally, the reionization era represents a phase of the Universe which is yet to be probed.</a:t>
            </a:r>
            <a:endParaRPr sz="7200">
              <a:latin typeface="Times New Roman"/>
              <a:ea typeface="Times New Roman"/>
              <a:cs typeface="Times New Roman"/>
              <a:sym typeface="Times New Roman"/>
            </a:endParaRPr>
          </a:p>
          <a:p>
            <a:pPr indent="0" lvl="0" marL="457200" rtl="0" algn="l">
              <a:lnSpc>
                <a:spcPct val="105000"/>
              </a:lnSpc>
              <a:spcBef>
                <a:spcPts val="1500"/>
              </a:spcBef>
              <a:spcAft>
                <a:spcPts val="0"/>
              </a:spcAft>
              <a:buNone/>
            </a:pPr>
            <a:r>
              <a:t/>
            </a:r>
            <a:endParaRPr sz="7200">
              <a:latin typeface="Times New Roman"/>
              <a:ea typeface="Times New Roman"/>
              <a:cs typeface="Times New Roman"/>
              <a:sym typeface="Times New Roman"/>
            </a:endParaRPr>
          </a:p>
          <a:p>
            <a:pPr indent="0" lvl="0" marL="457200" rtl="0" algn="l">
              <a:lnSpc>
                <a:spcPct val="105000"/>
              </a:lnSpc>
              <a:spcBef>
                <a:spcPts val="1500"/>
              </a:spcBef>
              <a:spcAft>
                <a:spcPts val="0"/>
              </a:spcAft>
              <a:buSzPct val="100000"/>
              <a:buNone/>
            </a:pPr>
            <a:r>
              <a:t/>
            </a:r>
            <a:endParaRPr sz="7200">
              <a:latin typeface="Times New Roman"/>
              <a:ea typeface="Times New Roman"/>
              <a:cs typeface="Times New Roman"/>
              <a:sym typeface="Times New Roman"/>
            </a:endParaRPr>
          </a:p>
          <a:p>
            <a:pPr indent="0" lvl="0" marL="457200" rtl="0" algn="l">
              <a:lnSpc>
                <a:spcPct val="115000"/>
              </a:lnSpc>
              <a:spcBef>
                <a:spcPts val="1500"/>
              </a:spcBef>
              <a:spcAft>
                <a:spcPts val="0"/>
              </a:spcAft>
              <a:buSzPct val="100000"/>
              <a:buNone/>
            </a:pPr>
            <a:r>
              <a:t/>
            </a:r>
            <a:endParaRPr sz="7200">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180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0"/>
              </a:spcAft>
              <a:buSzPts val="1800"/>
              <a:buNone/>
            </a:pPr>
            <a:r>
              <a:t/>
            </a:r>
            <a:endParaRPr>
              <a:latin typeface="Times New Roman"/>
              <a:ea typeface="Times New Roman"/>
              <a:cs typeface="Times New Roman"/>
              <a:sym typeface="Times New Roman"/>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1229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Hyper-fine transition.</a:t>
            </a:r>
            <a:endParaRPr>
              <a:latin typeface="Times New Roman"/>
              <a:ea typeface="Times New Roman"/>
              <a:cs typeface="Times New Roman"/>
              <a:sym typeface="Times New Roman"/>
            </a:endParaRPr>
          </a:p>
        </p:txBody>
      </p:sp>
      <p:sp>
        <p:nvSpPr>
          <p:cNvPr id="87" name="Google Shape;87;p18"/>
          <p:cNvSpPr txBox="1"/>
          <p:nvPr>
            <p:ph idx="1" type="body"/>
          </p:nvPr>
        </p:nvSpPr>
        <p:spPr>
          <a:xfrm>
            <a:off x="311700" y="7932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Font typeface="Times New Roman"/>
              <a:buChar char="●"/>
            </a:pPr>
            <a:r>
              <a:rPr lang="en">
                <a:latin typeface="Times New Roman"/>
                <a:ea typeface="Times New Roman"/>
                <a:cs typeface="Times New Roman"/>
                <a:sym typeface="Times New Roman"/>
              </a:rPr>
              <a:t>When electron in the ground state of neutral Hydrogen (HI) undergo spin-flip transition from parallel to anti-parallel state it emits 21-cm signal.</a:t>
            </a:r>
            <a:endParaRPr>
              <a:latin typeface="Times New Roman"/>
              <a:ea typeface="Times New Roman"/>
              <a:cs typeface="Times New Roman"/>
              <a:sym typeface="Times New Roman"/>
            </a:endParaRPr>
          </a:p>
          <a:p>
            <a:pPr indent="-342900" lvl="0" marL="457200" rtl="0" algn="l">
              <a:lnSpc>
                <a:spcPct val="115000"/>
              </a:lnSpc>
              <a:spcBef>
                <a:spcPts val="1500"/>
              </a:spcBef>
              <a:spcAft>
                <a:spcPts val="0"/>
              </a:spcAft>
              <a:buSzPts val="1800"/>
              <a:buFont typeface="Times New Roman"/>
              <a:buChar char="●"/>
            </a:pPr>
            <a:r>
              <a:rPr lang="en">
                <a:latin typeface="Times New Roman"/>
                <a:ea typeface="Times New Roman"/>
                <a:cs typeface="Times New Roman"/>
                <a:sym typeface="Times New Roman"/>
              </a:rPr>
              <a:t>This 21-cm  signal can be used to probe the HI distribution in the universe at different cosmic times and determine the reionization history.</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1800"/>
              <a:buNone/>
            </a:pPr>
            <a:r>
              <a:t/>
            </a:r>
            <a:endParaRPr>
              <a:latin typeface="Times New Roman"/>
              <a:ea typeface="Times New Roman"/>
              <a:cs typeface="Times New Roman"/>
              <a:sym typeface="Times New Roman"/>
            </a:endParaRPr>
          </a:p>
          <a:p>
            <a:pPr indent="0" lvl="0" marL="457200" rtl="0" algn="l">
              <a:lnSpc>
                <a:spcPct val="115000"/>
              </a:lnSpc>
              <a:spcBef>
                <a:spcPts val="1500"/>
              </a:spcBef>
              <a:spcAft>
                <a:spcPts val="0"/>
              </a:spcAft>
              <a:buSzPts val="1800"/>
              <a:buNone/>
            </a:pPr>
            <a:r>
              <a:t/>
            </a:r>
            <a:endParaRPr sz="1500"/>
          </a:p>
          <a:p>
            <a:pPr indent="0" lvl="0" marL="457200" rtl="0" algn="l">
              <a:lnSpc>
                <a:spcPct val="115000"/>
              </a:lnSpc>
              <a:spcBef>
                <a:spcPts val="1500"/>
              </a:spcBef>
              <a:spcAft>
                <a:spcPts val="1500"/>
              </a:spcAft>
              <a:buSzPts val="1800"/>
              <a:buNone/>
            </a:pPr>
            <a:r>
              <a:rPr lang="en" sz="1500"/>
              <a:t>                                                                                                            </a:t>
            </a:r>
            <a:r>
              <a:rPr lang="en" sz="1500">
                <a:latin typeface="Times New Roman"/>
                <a:ea typeface="Times New Roman"/>
                <a:cs typeface="Times New Roman"/>
                <a:sym typeface="Times New Roman"/>
              </a:rPr>
              <a:t> </a:t>
            </a:r>
            <a:r>
              <a:rPr b="1" lang="en" sz="900">
                <a:latin typeface="Times New Roman"/>
                <a:ea typeface="Times New Roman"/>
                <a:cs typeface="Times New Roman"/>
                <a:sym typeface="Times New Roman"/>
              </a:rPr>
              <a:t>Credits : NASA</a:t>
            </a:r>
            <a:endParaRPr b="1" sz="900">
              <a:latin typeface="Times New Roman"/>
              <a:ea typeface="Times New Roman"/>
              <a:cs typeface="Times New Roman"/>
              <a:sym typeface="Times New Roman"/>
            </a:endParaRPr>
          </a:p>
        </p:txBody>
      </p:sp>
      <p:pic>
        <p:nvPicPr>
          <p:cNvPr id="88" name="Google Shape;88;p18"/>
          <p:cNvPicPr preferRelativeResize="0"/>
          <p:nvPr/>
        </p:nvPicPr>
        <p:blipFill rotWithShape="1">
          <a:blip r:embed="rId3">
            <a:alphaModFix/>
          </a:blip>
          <a:srcRect b="0" l="0" r="0" t="0"/>
          <a:stretch/>
        </p:blipFill>
        <p:spPr>
          <a:xfrm>
            <a:off x="5935600" y="2494313"/>
            <a:ext cx="2095500" cy="981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0" y="727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Times New Roman"/>
                <a:ea typeface="Times New Roman"/>
                <a:cs typeface="Times New Roman"/>
                <a:sym typeface="Times New Roman"/>
              </a:rPr>
              <a:t>21-cm Observations</a:t>
            </a:r>
            <a:endParaRPr>
              <a:latin typeface="Times New Roman"/>
              <a:ea typeface="Times New Roman"/>
              <a:cs typeface="Times New Roman"/>
              <a:sym typeface="Times New Roman"/>
            </a:endParaRPr>
          </a:p>
        </p:txBody>
      </p:sp>
      <p:sp>
        <p:nvSpPr>
          <p:cNvPr id="94" name="Google Shape;94;p19"/>
          <p:cNvSpPr txBox="1"/>
          <p:nvPr>
            <p:ph idx="1" type="body"/>
          </p:nvPr>
        </p:nvSpPr>
        <p:spPr>
          <a:xfrm>
            <a:off x="86100" y="863550"/>
            <a:ext cx="3999900" cy="42798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Times New Roman"/>
              <a:buChar char="●"/>
            </a:pPr>
            <a:r>
              <a:rPr lang="en" sz="1700">
                <a:latin typeface="Times New Roman"/>
                <a:ea typeface="Times New Roman"/>
                <a:cs typeface="Times New Roman"/>
                <a:sym typeface="Times New Roman"/>
              </a:rPr>
              <a:t>First generation telescopes like GMRT, LOFAR, MWA etc. are aiming for statistical detection of 21-cm signal.</a:t>
            </a:r>
            <a:endParaRPr sz="1700">
              <a:latin typeface="Times New Roman"/>
              <a:ea typeface="Times New Roman"/>
              <a:cs typeface="Times New Roman"/>
              <a:sym typeface="Times New Roman"/>
            </a:endParaRPr>
          </a:p>
          <a:p>
            <a:pPr indent="-336550" lvl="0" marL="457200" rtl="0" algn="l">
              <a:lnSpc>
                <a:spcPct val="115000"/>
              </a:lnSpc>
              <a:spcBef>
                <a:spcPts val="1500"/>
              </a:spcBef>
              <a:spcAft>
                <a:spcPts val="1500"/>
              </a:spcAft>
              <a:buSzPts val="1700"/>
              <a:buFont typeface="Times New Roman"/>
              <a:buChar char="●"/>
            </a:pPr>
            <a:r>
              <a:rPr lang="en" sz="1700">
                <a:latin typeface="Times New Roman"/>
                <a:ea typeface="Times New Roman"/>
                <a:cs typeface="Times New Roman"/>
                <a:sym typeface="Times New Roman"/>
              </a:rPr>
              <a:t>The Square Kilometer Array, yet to be commissioned, is expected to have enough sensitivity to make tomographic images of 21-cm signal. </a:t>
            </a:r>
            <a:endParaRPr sz="1700">
              <a:latin typeface="Times New Roman"/>
              <a:ea typeface="Times New Roman"/>
              <a:cs typeface="Times New Roman"/>
              <a:sym typeface="Times New Roman"/>
            </a:endParaRPr>
          </a:p>
        </p:txBody>
      </p:sp>
      <p:sp>
        <p:nvSpPr>
          <p:cNvPr id="95" name="Google Shape;95;p19"/>
          <p:cNvSpPr txBox="1"/>
          <p:nvPr>
            <p:ph idx="2" type="body"/>
          </p:nvPr>
        </p:nvSpPr>
        <p:spPr>
          <a:xfrm>
            <a:off x="4086000" y="919675"/>
            <a:ext cx="4746300" cy="3649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400"/>
              <a:buNone/>
            </a:pPr>
            <a:r>
              <a:t/>
            </a:r>
            <a:endParaRPr/>
          </a:p>
          <a:p>
            <a:pPr indent="0" lvl="0" marL="0" rtl="0" algn="ctr">
              <a:lnSpc>
                <a:spcPct val="115000"/>
              </a:lnSpc>
              <a:spcBef>
                <a:spcPts val="1200"/>
              </a:spcBef>
              <a:spcAft>
                <a:spcPts val="1200"/>
              </a:spcAft>
              <a:buSzPts val="1400"/>
              <a:buNone/>
            </a:pPr>
            <a:r>
              <a:rPr lang="en"/>
              <a:t>              </a:t>
            </a:r>
            <a:endParaRPr/>
          </a:p>
        </p:txBody>
      </p:sp>
      <p:pic>
        <p:nvPicPr>
          <p:cNvPr id="96" name="Google Shape;96;p19"/>
          <p:cNvPicPr preferRelativeResize="0"/>
          <p:nvPr/>
        </p:nvPicPr>
        <p:blipFill rotWithShape="1">
          <a:blip r:embed="rId3">
            <a:alphaModFix/>
          </a:blip>
          <a:srcRect b="0" l="0" r="0" t="0"/>
          <a:stretch/>
        </p:blipFill>
        <p:spPr>
          <a:xfrm>
            <a:off x="4086000" y="193950"/>
            <a:ext cx="4965749" cy="3890201"/>
          </a:xfrm>
          <a:prstGeom prst="rect">
            <a:avLst/>
          </a:prstGeom>
          <a:noFill/>
          <a:ln>
            <a:noFill/>
          </a:ln>
        </p:spPr>
      </p:pic>
      <p:sp>
        <p:nvSpPr>
          <p:cNvPr id="97" name="Google Shape;97;p19"/>
          <p:cNvSpPr txBox="1"/>
          <p:nvPr/>
        </p:nvSpPr>
        <p:spPr>
          <a:xfrm>
            <a:off x="4468725" y="4155663"/>
            <a:ext cx="42003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rPr>
              <a:t>Figure: </a:t>
            </a:r>
            <a:r>
              <a:rPr lang="en" sz="1300">
                <a:solidFill>
                  <a:schemeClr val="dk2"/>
                </a:solidFill>
                <a:latin typeface="Times New Roman"/>
                <a:ea typeface="Times New Roman"/>
                <a:cs typeface="Times New Roman"/>
                <a:sym typeface="Times New Roman"/>
              </a:rPr>
              <a:t>Artistic image of Square Kilometer Array (SKA)</a:t>
            </a:r>
            <a:endParaRPr sz="1300">
              <a:solidFill>
                <a:schemeClr val="dk2"/>
              </a:solidFill>
              <a:latin typeface="Times New Roman"/>
              <a:ea typeface="Times New Roman"/>
              <a:cs typeface="Times New Roman"/>
              <a:sym typeface="Times New Roman"/>
            </a:endParaRPr>
          </a:p>
        </p:txBody>
      </p:sp>
      <p:sp>
        <p:nvSpPr>
          <p:cNvPr id="98" name="Google Shape;98;p19"/>
          <p:cNvSpPr txBox="1"/>
          <p:nvPr/>
        </p:nvSpPr>
        <p:spPr>
          <a:xfrm>
            <a:off x="4485600" y="4667000"/>
            <a:ext cx="46584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Image credits: https://www.skao.int/en/explore/telescopes/ska-low</a:t>
            </a:r>
            <a:endParaRPr sz="1300">
              <a:solidFill>
                <a:schemeClr val="dk2"/>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87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Simulating 21-cm brightness temperature maps</a:t>
            </a:r>
            <a:endParaRPr>
              <a:latin typeface="Times New Roman"/>
              <a:ea typeface="Times New Roman"/>
              <a:cs typeface="Times New Roman"/>
              <a:sym typeface="Times New Roman"/>
            </a:endParaRPr>
          </a:p>
        </p:txBody>
      </p:sp>
      <p:sp>
        <p:nvSpPr>
          <p:cNvPr id="104" name="Google Shape;104;p20"/>
          <p:cNvSpPr txBox="1"/>
          <p:nvPr>
            <p:ph idx="1" type="body"/>
          </p:nvPr>
        </p:nvSpPr>
        <p:spPr>
          <a:xfrm>
            <a:off x="311700" y="659838"/>
            <a:ext cx="8730000" cy="429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5" name="Google Shape;105;p20"/>
          <p:cNvSpPr/>
          <p:nvPr/>
        </p:nvSpPr>
        <p:spPr>
          <a:xfrm>
            <a:off x="646275" y="885800"/>
            <a:ext cx="26688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N-body gravity only simulation</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106" name="Google Shape;106;p20"/>
          <p:cNvSpPr/>
          <p:nvPr/>
        </p:nvSpPr>
        <p:spPr>
          <a:xfrm>
            <a:off x="1822125" y="1458500"/>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20"/>
          <p:cNvSpPr/>
          <p:nvPr/>
        </p:nvSpPr>
        <p:spPr>
          <a:xfrm>
            <a:off x="646275" y="1844725"/>
            <a:ext cx="26688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Friends-of-Friends (FoF) halo finder</a:t>
            </a:r>
            <a:endParaRPr sz="1600">
              <a:latin typeface="Times New Roman"/>
              <a:ea typeface="Times New Roman"/>
              <a:cs typeface="Times New Roman"/>
              <a:sym typeface="Times New Roman"/>
            </a:endParaRPr>
          </a:p>
        </p:txBody>
      </p:sp>
      <p:sp>
        <p:nvSpPr>
          <p:cNvPr id="108" name="Google Shape;108;p20"/>
          <p:cNvSpPr txBox="1"/>
          <p:nvPr/>
        </p:nvSpPr>
        <p:spPr>
          <a:xfrm>
            <a:off x="2844775" y="3235400"/>
            <a:ext cx="30600" cy="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9" name="Google Shape;109;p20"/>
          <p:cNvSpPr/>
          <p:nvPr/>
        </p:nvSpPr>
        <p:spPr>
          <a:xfrm>
            <a:off x="646275" y="2803650"/>
            <a:ext cx="2668800" cy="66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Excursion-set based semi-numerical method</a:t>
            </a:r>
            <a:endParaRPr sz="1600">
              <a:latin typeface="Times New Roman"/>
              <a:ea typeface="Times New Roman"/>
              <a:cs typeface="Times New Roman"/>
              <a:sym typeface="Times New Roman"/>
            </a:endParaRPr>
          </a:p>
        </p:txBody>
      </p:sp>
      <p:sp>
        <p:nvSpPr>
          <p:cNvPr id="110" name="Google Shape;110;p20"/>
          <p:cNvSpPr/>
          <p:nvPr/>
        </p:nvSpPr>
        <p:spPr>
          <a:xfrm>
            <a:off x="1822125" y="2425350"/>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20"/>
          <p:cNvSpPr/>
          <p:nvPr/>
        </p:nvSpPr>
        <p:spPr>
          <a:xfrm>
            <a:off x="3376475" y="2423550"/>
            <a:ext cx="633900" cy="29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20"/>
          <p:cNvSpPr/>
          <p:nvPr/>
        </p:nvSpPr>
        <p:spPr>
          <a:xfrm>
            <a:off x="1822125" y="3468450"/>
            <a:ext cx="317100" cy="378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20"/>
          <p:cNvSpPr/>
          <p:nvPr/>
        </p:nvSpPr>
        <p:spPr>
          <a:xfrm>
            <a:off x="707625" y="3859150"/>
            <a:ext cx="26076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Times New Roman"/>
                <a:ea typeface="Times New Roman"/>
                <a:cs typeface="Times New Roman"/>
                <a:sym typeface="Times New Roman"/>
              </a:rPr>
              <a:t>21-cm brightness temperature maps</a:t>
            </a:r>
            <a:endParaRPr sz="1600">
              <a:latin typeface="Times New Roman"/>
              <a:ea typeface="Times New Roman"/>
              <a:cs typeface="Times New Roman"/>
              <a:sym typeface="Times New Roman"/>
            </a:endParaRPr>
          </a:p>
        </p:txBody>
      </p:sp>
      <p:pic>
        <p:nvPicPr>
          <p:cNvPr id="114" name="Google Shape;114;p20"/>
          <p:cNvPicPr preferRelativeResize="0"/>
          <p:nvPr/>
        </p:nvPicPr>
        <p:blipFill>
          <a:blip r:embed="rId3">
            <a:alphaModFix/>
          </a:blip>
          <a:stretch>
            <a:fillRect/>
          </a:stretch>
        </p:blipFill>
        <p:spPr>
          <a:xfrm>
            <a:off x="4010375" y="1371425"/>
            <a:ext cx="5031376" cy="2661574"/>
          </a:xfrm>
          <a:prstGeom prst="rect">
            <a:avLst/>
          </a:prstGeom>
          <a:noFill/>
          <a:ln>
            <a:noFill/>
          </a:ln>
        </p:spPr>
      </p:pic>
      <p:sp>
        <p:nvSpPr>
          <p:cNvPr id="115" name="Google Shape;115;p20"/>
          <p:cNvSpPr txBox="1"/>
          <p:nvPr/>
        </p:nvSpPr>
        <p:spPr>
          <a:xfrm>
            <a:off x="5114875" y="1425450"/>
            <a:ext cx="368100" cy="1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highlight>
                <a:schemeClr val="lt1"/>
              </a:highlight>
            </a:endParaRPr>
          </a:p>
        </p:txBody>
      </p:sp>
      <p:sp>
        <p:nvSpPr>
          <p:cNvPr id="116" name="Google Shape;116;p20"/>
          <p:cNvSpPr/>
          <p:nvPr/>
        </p:nvSpPr>
        <p:spPr>
          <a:xfrm>
            <a:off x="5186450" y="1466350"/>
            <a:ext cx="296400" cy="13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20"/>
          <p:cNvSpPr/>
          <p:nvPr/>
        </p:nvSpPr>
        <p:spPr>
          <a:xfrm>
            <a:off x="7608925" y="1466350"/>
            <a:ext cx="296400" cy="133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20"/>
          <p:cNvSpPr txBox="1"/>
          <p:nvPr/>
        </p:nvSpPr>
        <p:spPr>
          <a:xfrm>
            <a:off x="6014725" y="1320300"/>
            <a:ext cx="4194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2"/>
                </a:solidFill>
              </a:rPr>
              <a:t>x</a:t>
            </a:r>
            <a:r>
              <a:rPr baseline="-25000" i="1" lang="en" sz="1000">
                <a:solidFill>
                  <a:schemeClr val="dk2"/>
                </a:solidFill>
              </a:rPr>
              <a:t>HII</a:t>
            </a:r>
            <a:endParaRPr baseline="-25000" i="1" sz="1000">
              <a:solidFill>
                <a:schemeClr val="dk2"/>
              </a:solidFill>
            </a:endParaRPr>
          </a:p>
        </p:txBody>
      </p:sp>
      <p:sp>
        <p:nvSpPr>
          <p:cNvPr id="119" name="Google Shape;119;p20"/>
          <p:cNvSpPr txBox="1"/>
          <p:nvPr/>
        </p:nvSpPr>
        <p:spPr>
          <a:xfrm>
            <a:off x="8458625" y="1320300"/>
            <a:ext cx="419400" cy="2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2"/>
                </a:solidFill>
              </a:rPr>
              <a:t>𝛿T</a:t>
            </a:r>
            <a:r>
              <a:rPr baseline="-25000" i="1" lang="en" sz="1000">
                <a:solidFill>
                  <a:schemeClr val="dk2"/>
                </a:solidFill>
              </a:rPr>
              <a:t>b</a:t>
            </a:r>
            <a:endParaRPr baseline="-25000" i="1"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18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Analyzing 21-cm Signal.</a:t>
            </a:r>
            <a:endParaRPr>
              <a:latin typeface="Times New Roman"/>
              <a:ea typeface="Times New Roman"/>
              <a:cs typeface="Times New Roman"/>
              <a:sym typeface="Times New Roman"/>
            </a:endParaRPr>
          </a:p>
        </p:txBody>
      </p:sp>
      <p:sp>
        <p:nvSpPr>
          <p:cNvPr id="125" name="Google Shape;125;p21"/>
          <p:cNvSpPr txBox="1"/>
          <p:nvPr>
            <p:ph idx="1" type="body"/>
          </p:nvPr>
        </p:nvSpPr>
        <p:spPr>
          <a:xfrm>
            <a:off x="247450" y="924400"/>
            <a:ext cx="8584800" cy="364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1"/>
          <p:cNvPicPr preferRelativeResize="0"/>
          <p:nvPr/>
        </p:nvPicPr>
        <p:blipFill>
          <a:blip r:embed="rId3">
            <a:alphaModFix/>
          </a:blip>
          <a:stretch>
            <a:fillRect/>
          </a:stretch>
        </p:blipFill>
        <p:spPr>
          <a:xfrm>
            <a:off x="4049350" y="924400"/>
            <a:ext cx="4634276" cy="3394900"/>
          </a:xfrm>
          <a:prstGeom prst="rect">
            <a:avLst/>
          </a:prstGeom>
          <a:noFill/>
          <a:ln>
            <a:noFill/>
          </a:ln>
        </p:spPr>
      </p:pic>
      <p:sp>
        <p:nvSpPr>
          <p:cNvPr id="127" name="Google Shape;127;p21"/>
          <p:cNvSpPr txBox="1"/>
          <p:nvPr/>
        </p:nvSpPr>
        <p:spPr>
          <a:xfrm>
            <a:off x="6982450" y="4329550"/>
            <a:ext cx="1849800" cy="7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Times New Roman"/>
                <a:ea typeface="Times New Roman"/>
                <a:cs typeface="Times New Roman"/>
                <a:sym typeface="Times New Roman"/>
              </a:rPr>
              <a:t>Mondal et.al,2015</a:t>
            </a:r>
            <a:r>
              <a:rPr lang="en" sz="1800">
                <a:solidFill>
                  <a:schemeClr val="dk2"/>
                </a:solidFill>
                <a:latin typeface="Times New Roman"/>
                <a:ea typeface="Times New Roman"/>
                <a:cs typeface="Times New Roman"/>
                <a:sym typeface="Times New Roman"/>
              </a:rPr>
              <a:t>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chemeClr val="dk2"/>
                </a:solidFill>
                <a:latin typeface="Times New Roman"/>
                <a:ea typeface="Times New Roman"/>
                <a:cs typeface="Times New Roman"/>
                <a:sym typeface="Times New Roman"/>
              </a:rPr>
              <a:t>(</a:t>
            </a:r>
            <a:r>
              <a:rPr lang="en" sz="1300">
                <a:solidFill>
                  <a:schemeClr val="dk1"/>
                </a:solidFill>
                <a:latin typeface="Times New Roman"/>
                <a:ea typeface="Times New Roman"/>
                <a:cs typeface="Times New Roman"/>
                <a:sym typeface="Times New Roman"/>
              </a:rPr>
              <a:t>arXiv:1508.00896</a:t>
            </a: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128" name="Google Shape;128;p21"/>
          <p:cNvSpPr txBox="1"/>
          <p:nvPr/>
        </p:nvSpPr>
        <p:spPr>
          <a:xfrm>
            <a:off x="451975" y="1108500"/>
            <a:ext cx="3435900" cy="30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800"/>
              <a:buNone/>
            </a:pPr>
            <a:r>
              <a:rPr lang="en" sz="1800">
                <a:solidFill>
                  <a:schemeClr val="dk2"/>
                </a:solidFill>
                <a:latin typeface="Times New Roman"/>
                <a:ea typeface="Times New Roman"/>
                <a:cs typeface="Times New Roman"/>
                <a:sym typeface="Times New Roman"/>
              </a:rPr>
              <a:t>Power spectrum is used to study the distribution of amplitude fluctuations in the signal at various length scales. </a:t>
            </a:r>
            <a:endParaRPr sz="1800">
              <a:solidFill>
                <a:schemeClr val="dk2"/>
              </a:solidFill>
              <a:latin typeface="Times New Roman"/>
              <a:ea typeface="Times New Roman"/>
              <a:cs typeface="Times New Roman"/>
              <a:sym typeface="Times New Roman"/>
            </a:endParaRPr>
          </a:p>
          <a:p>
            <a:pPr indent="0" lvl="0" marL="0" rtl="0" algn="l">
              <a:spcBef>
                <a:spcPts val="0"/>
              </a:spcBef>
              <a:spcAft>
                <a:spcPts val="0"/>
              </a:spcAft>
              <a:buClr>
                <a:schemeClr val="dk2"/>
              </a:buClr>
              <a:buSzPts val="1800"/>
              <a:buNone/>
            </a:pPr>
            <a:r>
              <a:t/>
            </a:r>
            <a:endParaRPr sz="1800">
              <a:solidFill>
                <a:schemeClr val="dk2"/>
              </a:solidFill>
            </a:endParaRPr>
          </a:p>
          <a:p>
            <a:pPr indent="0" lvl="0" marL="0" rtl="0" algn="l">
              <a:spcBef>
                <a:spcPts val="0"/>
              </a:spcBef>
              <a:spcAft>
                <a:spcPts val="0"/>
              </a:spcAft>
              <a:buClr>
                <a:schemeClr val="dk2"/>
              </a:buClr>
              <a:buSzPts val="1800"/>
              <a:buNone/>
            </a:pPr>
            <a:r>
              <a:t/>
            </a:r>
            <a:endParaRPr sz="1800">
              <a:solidFill>
                <a:schemeClr val="dk2"/>
              </a:solidFill>
            </a:endParaRPr>
          </a:p>
          <a:p>
            <a:pPr indent="0" lvl="0" marL="0" rtl="0" algn="l">
              <a:spcBef>
                <a:spcPts val="0"/>
              </a:spcBef>
              <a:spcAft>
                <a:spcPts val="0"/>
              </a:spcAft>
              <a:buClr>
                <a:schemeClr val="dk2"/>
              </a:buClr>
              <a:buSzPts val="1800"/>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